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8"/>
  </p:notesMasterIdLst>
  <p:sldIdLst>
    <p:sldId id="329" r:id="rId5"/>
    <p:sldId id="566" r:id="rId6"/>
    <p:sldId id="567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550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AAE0E-5C70-4F62-ACD9-87CED020F755}" v="210" dt="2026-04-16T19:05:45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95" d="100"/>
          <a:sy n="95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1310-3F22-4DBE-9A5B-69FA737F618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B4093-214F-4402-AF9E-776C9124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789" y="2419665"/>
            <a:ext cx="10363197" cy="1468967"/>
          </a:xfrm>
        </p:spPr>
        <p:txBody>
          <a:bodyPr lIns="0" tIns="0" bIns="0" anchor="t" anchorCtr="0">
            <a:noAutofit/>
          </a:bodyPr>
          <a:lstStyle>
            <a:lvl1pPr>
              <a:defRPr sz="9066" b="0" i="0">
                <a:solidFill>
                  <a:schemeClr val="tx2"/>
                </a:solidFill>
                <a:latin typeface="65 Helvetica Medium"/>
                <a:cs typeface="65 Helvetica Medium"/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3" hasCustomPrompt="1"/>
          </p:nvPr>
        </p:nvSpPr>
        <p:spPr>
          <a:xfrm>
            <a:off x="609600" y="3795167"/>
            <a:ext cx="10972800" cy="104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b="0" i="0">
                <a:solidFill>
                  <a:schemeClr val="tx2"/>
                </a:solidFill>
                <a:latin typeface="45 Helvetica Light"/>
                <a:cs typeface="45 Helvetica Light"/>
              </a:defRPr>
            </a:lvl1pPr>
            <a:lvl2pPr marL="609585" indent="0" algn="ctr">
              <a:buFontTx/>
              <a:buNone/>
              <a:defRPr b="0" i="0">
                <a:latin typeface="45 Helvetica Light"/>
                <a:cs typeface="45 Helvetica Light"/>
              </a:defRPr>
            </a:lvl2pPr>
            <a:lvl3pPr marL="1219170" indent="0" algn="ctr">
              <a:buFontTx/>
              <a:buNone/>
              <a:defRPr b="0" i="0">
                <a:latin typeface="45 Helvetica Light"/>
                <a:cs typeface="45 Helvetica Light"/>
              </a:defRPr>
            </a:lvl3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8867" y="6480718"/>
            <a:ext cx="2844800" cy="366183"/>
          </a:xfrm>
        </p:spPr>
        <p:txBody>
          <a:bodyPr/>
          <a:lstStyle>
            <a:lvl1pPr>
              <a:defRPr b="0" i="0">
                <a:latin typeface="35 Helvetica Thin"/>
                <a:cs typeface="35 Helvetica Thin"/>
              </a:defRPr>
            </a:lvl1pPr>
          </a:lstStyle>
          <a:p>
            <a:fld id="{D1790BBE-1C8C-6D4B-95B7-97B28DA7E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6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8914" t="13026" r="75856" b="78333"/>
          <a:stretch/>
        </p:blipFill>
        <p:spPr>
          <a:xfrm>
            <a:off x="90297" y="6183795"/>
            <a:ext cx="1949071" cy="62204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994BDB8-C74D-40EF-BD7D-AEB7042C8AA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65" y="6183795"/>
            <a:ext cx="4539583" cy="622045"/>
          </a:xfrm>
          <a:prstGeom prst="rect">
            <a:avLst/>
          </a:prstGeom>
        </p:spPr>
      </p:pic>
      <p:pic>
        <p:nvPicPr>
          <p:cNvPr id="14" name="Picture 4" descr="http://www.asas.or.jp/jhfs/topics/jcf_eic_to_jhfs.jpg">
            <a:extLst>
              <a:ext uri="{FF2B5EF4-FFF2-40B4-BE49-F238E27FC236}">
                <a16:creationId xmlns:a16="http://schemas.microsoft.com/office/drawing/2014/main" id="{1D71EE84-1B90-DD45-9982-1D5D4DD584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5" t="87098" r="4382" b="4902"/>
          <a:stretch/>
        </p:blipFill>
        <p:spPr bwMode="auto">
          <a:xfrm>
            <a:off x="11126253" y="6213615"/>
            <a:ext cx="975452" cy="5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CD7CF5-7DA0-794F-A4A2-B729D32667C4}"/>
              </a:ext>
            </a:extLst>
          </p:cNvPr>
          <p:cNvSpPr/>
          <p:nvPr userDrawn="1"/>
        </p:nvSpPr>
        <p:spPr>
          <a:xfrm>
            <a:off x="0" y="0"/>
            <a:ext cx="12192000" cy="1010093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1255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DCAC9C-B8AE-3044-A9AE-54BEF4ADF6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374" y="347506"/>
            <a:ext cx="10792051" cy="738217"/>
          </a:xfrm>
        </p:spPr>
        <p:txBody>
          <a:bodyPr lIns="0" tIns="0" bIns="0" anchor="t" anchorCtr="0">
            <a:noAutofit/>
          </a:bodyPr>
          <a:lstStyle>
            <a:lvl1pPr algn="l">
              <a:defRPr sz="3600" b="1" i="0">
                <a:solidFill>
                  <a:schemeClr val="bg1"/>
                </a:solidFill>
                <a:latin typeface="Myriad Pro" panose="020B0503030403090204" pitchFamily="34" charset="0"/>
                <a:cs typeface="Myriad Pro" panose="020B0503030403090204" pitchFamily="34" charset="0"/>
              </a:defRPr>
            </a:lvl1pPr>
          </a:lstStyle>
          <a:p>
            <a:r>
              <a:rPr lang="en-US" dirty="0"/>
              <a:t>HEADER 44PT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C9C8-22D3-3AA6-07F5-DE4DDFD1759C}"/>
              </a:ext>
            </a:extLst>
          </p:cNvPr>
          <p:cNvSpPr txBox="1"/>
          <p:nvPr userDrawn="1"/>
        </p:nvSpPr>
        <p:spPr>
          <a:xfrm>
            <a:off x="6711158" y="6145069"/>
            <a:ext cx="411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800" b="0" i="0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Heart Failure with Mildly Reduced Ejection Fraction: An HFSA Scientific Statement </a:t>
            </a:r>
          </a:p>
          <a:p>
            <a:pPr lvl="4"/>
            <a:r>
              <a:rPr lang="en-US" sz="800" dirty="0">
                <a:latin typeface="Myriad Pro" panose="020B0503030403020204" pitchFamily="34" charset="0"/>
              </a:rPr>
              <a:t>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OI: 10.1016/j.cardfail.2026.01.024</a:t>
            </a:r>
          </a:p>
          <a:p>
            <a:pPr lvl="4"/>
            <a:endParaRPr lang="en-US" sz="400" b="0" i="0" kern="1200" dirty="0">
              <a:solidFill>
                <a:schemeClr val="tx1"/>
              </a:solidFill>
              <a:effectLst/>
              <a:latin typeface="Myriad Pro" panose="020B0503030403020204" pitchFamily="34" charset="0"/>
            </a:endParaRPr>
          </a:p>
          <a:p>
            <a:pPr lvl="4"/>
            <a:r>
              <a:rPr lang="en-US" sz="800" b="0" i="0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Wilcox, 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et al. J Card Fail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2026</a:t>
            </a:r>
            <a:endParaRPr lang="en-US" sz="800" b="0" i="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0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3550-1C77-F148-ACAF-CACC439833AD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0BBE-1C8C-6D4B-95B7-97B28DA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1" y="3290774"/>
            <a:ext cx="10363197" cy="146896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12550"/>
                </a:solidFill>
                <a:latin typeface="Myriad Pro" panose="020B0503030403090204" pitchFamily="34" charset="0"/>
              </a:rPr>
              <a:t>Heart Failure with Mildly Reduced Ejection Fraction: An HFSA Scientific Statement </a:t>
            </a:r>
            <a:endParaRPr lang="en-US" sz="1600" b="1" dirty="0">
              <a:solidFill>
                <a:srgbClr val="012550"/>
              </a:solidFill>
              <a:latin typeface="Myriad Pro" panose="020B050303040309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609599" y="5104781"/>
            <a:ext cx="10972800" cy="34793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Wilcox, </a:t>
            </a:r>
            <a:r>
              <a:rPr lang="en-US" sz="2000" i="1" dirty="0"/>
              <a:t>et al. J Card Fail </a:t>
            </a:r>
            <a:r>
              <a:rPr lang="en-US" sz="2000" dirty="0"/>
              <a:t>2026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807E5FD-6EF5-4554-A495-29513CA0D8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34" y="1740386"/>
            <a:ext cx="5805666" cy="857418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14E4A-07B7-42AB-815C-F99AA5763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14" t="13026" r="75856" b="78333"/>
          <a:stretch/>
        </p:blipFill>
        <p:spPr>
          <a:xfrm>
            <a:off x="1382361" y="1700339"/>
            <a:ext cx="3263628" cy="1041585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DBC214-B26A-6747-955B-D0C3CD27A7D4}"/>
              </a:ext>
            </a:extLst>
          </p:cNvPr>
          <p:cNvSpPr/>
          <p:nvPr/>
        </p:nvSpPr>
        <p:spPr>
          <a:xfrm>
            <a:off x="0" y="0"/>
            <a:ext cx="12192000" cy="1010093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125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951B5-763C-C747-B639-862281F8A62C}"/>
              </a:ext>
            </a:extLst>
          </p:cNvPr>
          <p:cNvSpPr/>
          <p:nvPr/>
        </p:nvSpPr>
        <p:spPr>
          <a:xfrm>
            <a:off x="0" y="5879805"/>
            <a:ext cx="12192000" cy="1010093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125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20F7-E398-06EE-997F-82922E8F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505D0-6A03-E175-9FC4-12033041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150D88-BC87-15F6-1AE9-700EE96F09BA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7) Ischemic heart disease is both common (~50–60%) and prognostically important in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; evaluation for ischemia and consideration of revascularization may alter EF trajectory and outcomes, but further study is needed.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BD377-3865-A2D6-7DB2-3097A6CEF0BB}"/>
              </a:ext>
            </a:extLst>
          </p:cNvPr>
          <p:cNvSpPr txBox="1"/>
          <p:nvPr/>
        </p:nvSpPr>
        <p:spPr>
          <a:xfrm>
            <a:off x="1863048" y="2219300"/>
            <a:ext cx="84659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50-60%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057CC-B35A-7FD4-8C7A-1AE9DC749AE9}"/>
              </a:ext>
            </a:extLst>
          </p:cNvPr>
          <p:cNvSpPr txBox="1"/>
          <p:nvPr/>
        </p:nvSpPr>
        <p:spPr>
          <a:xfrm>
            <a:off x="2749684" y="1988468"/>
            <a:ext cx="669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Ischemic Heart Disease Prevalence is Around </a:t>
            </a:r>
          </a:p>
        </p:txBody>
      </p:sp>
    </p:spTree>
    <p:extLst>
      <p:ext uri="{BB962C8B-B14F-4D97-AF65-F5344CB8AC3E}">
        <p14:creationId xmlns:p14="http://schemas.microsoft.com/office/powerpoint/2010/main" val="3485671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0B365-0893-0B67-654B-316ECB97A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D6B55-B9C8-F2B4-8BF5-BA67AC9F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AE25CD-9CD4-B272-31DE-08B5275879FC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8) EF alone is an imperfect measure of myocardial function — assessment should consider chamber remodeling, afterload, ischemic burden, and comorbidities.</a:t>
            </a:r>
          </a:p>
        </p:txBody>
      </p:sp>
      <p:pic>
        <p:nvPicPr>
          <p:cNvPr id="2" name="Picture 1" descr="A screen shot of a black screen&#10;&#10;AI-generated content may be incorrect.">
            <a:extLst>
              <a:ext uri="{FF2B5EF4-FFF2-40B4-BE49-F238E27FC236}">
                <a16:creationId xmlns:a16="http://schemas.microsoft.com/office/drawing/2014/main" id="{0ED862AA-8289-744B-706F-6B1E6065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76" y="1603196"/>
            <a:ext cx="3634247" cy="4441977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973FEB-D1F3-1424-16BF-FA84FFA1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170608"/>
            <a:ext cx="13831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1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4847-D83B-8B98-C551-1850C3932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E3CE3-9FBB-A6D0-A4DB-CFC9A2A8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A3C176-7685-EB15-69F9-80095F2EF6C9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9) Phenotype-specific approaches matter: obesity-related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may benefit from GLP-1–based therapies; infiltrative and genetic cardiomyopathies require targeted management beyond standard GDMT.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5801A-9680-143F-3415-F7E4F992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2" t="6761" b="10807"/>
          <a:stretch>
            <a:fillRect/>
          </a:stretch>
        </p:blipFill>
        <p:spPr bwMode="auto">
          <a:xfrm>
            <a:off x="4385112" y="1415891"/>
            <a:ext cx="2896314" cy="4940460"/>
          </a:xfrm>
          <a:prstGeom prst="rect">
            <a:avLst/>
          </a:prstGeo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C72A2A3-7466-3F27-678E-E59F75E1D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112" y="1294072"/>
            <a:ext cx="60034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Excerpt from Figure 4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1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A57BF-5AF0-1E73-7729-B2781C5F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17A5-169F-2421-5487-49E95F7B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3F2912-6DE8-74CC-148D-A4D6ACC3F4AD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10)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remains under-studied and under-recognized. Dedicated clinical trials and refined phenotyping are urgently needed to advance the evidence base for this growing patient population.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22906D-B50E-7C6A-0F59-B830B6488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76725"/>
              </p:ext>
            </p:extLst>
          </p:nvPr>
        </p:nvGraphicFramePr>
        <p:xfrm>
          <a:off x="3204173" y="1491915"/>
          <a:ext cx="5783654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1927468">
                  <a:extLst>
                    <a:ext uri="{9D8B030D-6E8A-4147-A177-3AD203B41FA5}">
                      <a16:colId xmlns:a16="http://schemas.microsoft.com/office/drawing/2014/main" val="3427943672"/>
                    </a:ext>
                  </a:extLst>
                </a:gridCol>
                <a:gridCol w="1928093">
                  <a:extLst>
                    <a:ext uri="{9D8B030D-6E8A-4147-A177-3AD203B41FA5}">
                      <a16:colId xmlns:a16="http://schemas.microsoft.com/office/drawing/2014/main" val="1045757905"/>
                    </a:ext>
                  </a:extLst>
                </a:gridCol>
                <a:gridCol w="1928093">
                  <a:extLst>
                    <a:ext uri="{9D8B030D-6E8A-4147-A177-3AD203B41FA5}">
                      <a16:colId xmlns:a16="http://schemas.microsoft.com/office/drawing/2014/main" val="1319052968"/>
                    </a:ext>
                  </a:extLst>
                </a:gridCol>
              </a:tblGrid>
              <a:tr h="450138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Gap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known related to this Knowledge Gap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resource needed to fill Gap and aid in decision making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634302"/>
                  </a:ext>
                </a:extLst>
              </a:tr>
              <a:tr h="180055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HFmrEF simply a milder form of HFrEF, an intermediate state, or a transition state?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Shared characteristics of ischemic heart disease and neurohormonal activation in both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HFmrEF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HFrEF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genetic dilated cardiomyopathy can present with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HFmrEF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HFmrEF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lower NP levels and better outcomes than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HFrEF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Registry data describing the natural history and trajectory analysis of HFmrEF.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phenotyping (imaging, biomarker, etc) in clinical trials.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trials or cohorts with genetic data made publicly available for analysis.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398235"/>
                  </a:ext>
                </a:extLst>
              </a:tr>
              <a:tr h="210064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the evidence-based treatments for HFmrEF?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SGLT2/1i is the category with best evidence across spectrum of all HF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MRAs are beneficial but it remains unclear if newer non-steroidal MRAs are safer or more effective than older steroidal MRAs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ARB/ARNI shows benefit in subgroup analysis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Semaglutide may be beneficial for patients with obesity and HFmrEF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 clinical trials more inclusive (e.g. EF &gt;40% in HFpEF trials, and/or EF&lt;50%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HFrEF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trials) , preferably with EF class stratification, pre-specified sub-group analyses, and adequate sample sizes to better estimate efficacy and safety in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HFmrEF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829995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77EAC88B-2369-E4DF-05FD-DD160035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256" y="1199479"/>
            <a:ext cx="60034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Excerpt from Table 2: Knowledge Gaps and Future Directions in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HFmrEF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3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6CFD3C-4979-CC44-BF4F-274967A88252}"/>
              </a:ext>
            </a:extLst>
          </p:cNvPr>
          <p:cNvSpPr/>
          <p:nvPr/>
        </p:nvSpPr>
        <p:spPr>
          <a:xfrm>
            <a:off x="0" y="0"/>
            <a:ext cx="12192000" cy="1010093"/>
          </a:xfrm>
          <a:prstGeom prst="rect">
            <a:avLst/>
          </a:prstGeom>
          <a:solidFill>
            <a:srgbClr val="012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125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A4AFD-1D9A-4122-8163-D5192907F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yriad Pro" panose="020B0503030403090204" pitchFamily="34" charset="0"/>
              </a:rPr>
              <a:t>Top </a:t>
            </a:r>
            <a:r>
              <a:rPr lang="en-US" b="1" dirty="0">
                <a:latin typeface="Myriad Pro" panose="020B0503030403090204" pitchFamily="34" charset="0"/>
              </a:rPr>
              <a:t>10 Take-Home Messages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871A-3DC2-4EDC-A5BD-54B44419D9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2374" y="1473251"/>
            <a:ext cx="11044237" cy="46751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HFmrEF</a:t>
            </a:r>
            <a:r>
              <a:rPr lang="en-US" sz="2000" dirty="0"/>
              <a:t> is common — affecting up to 1 in 4 heart failure patients — and the absence of dedicated trial data should not discourage treatment, which generally mirrors GDMT for </a:t>
            </a:r>
            <a:r>
              <a:rPr lang="en-US" sz="2000" dirty="0" err="1"/>
              <a:t>HFrEF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HFmrEF</a:t>
            </a:r>
            <a:r>
              <a:rPr lang="en-US" sz="2000" dirty="0"/>
              <a:t> more closely resembles </a:t>
            </a:r>
            <a:r>
              <a:rPr lang="en-US" sz="2000" dirty="0" err="1"/>
              <a:t>HFrEF</a:t>
            </a:r>
            <a:r>
              <a:rPr lang="en-US" sz="2000" dirty="0"/>
              <a:t> than HFpEF, with high rates of ischemic heart disease (~50–60%), atrial fibrillation (~35–45%), and diabetes (35–40%).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Some studies have shown that ejection fraction is dynamic. In the Swedish Heart Failure Registry, 37% of patients with </a:t>
            </a:r>
            <a:r>
              <a:rPr lang="en-US" sz="2000" dirty="0" err="1"/>
              <a:t>HFmrEF</a:t>
            </a:r>
            <a:r>
              <a:rPr lang="en-US" sz="2000" dirty="0"/>
              <a:t> transitioned to reduced EF over time — underscoring the importance of longitudinal monitoring.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Patients with EF 41–49% and symptoms of heart failure should be recognized and followed as having </a:t>
            </a:r>
            <a:r>
              <a:rPr lang="en-US" sz="2000" dirty="0" err="1"/>
              <a:t>HFmrEF</a:t>
            </a:r>
            <a:r>
              <a:rPr lang="en-US" sz="2000" dirty="0"/>
              <a:t> — not left in diagnostic limbo.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SGLT2 inhibitors demonstrate consistent benefit across the EF spectrum, including </a:t>
            </a:r>
            <a:r>
              <a:rPr lang="en-US" sz="2000" dirty="0" err="1"/>
              <a:t>HFmrEF</a:t>
            </a:r>
            <a:r>
              <a:rPr lang="en-US" sz="2000" dirty="0"/>
              <a:t>, with a significant reduction in HF hospitalization or cardiovascular death in more than 4,000 </a:t>
            </a:r>
            <a:r>
              <a:rPr lang="en-US" sz="2000" dirty="0" err="1"/>
              <a:t>HFmrEF</a:t>
            </a:r>
            <a:r>
              <a:rPr lang="en-US" sz="2000" dirty="0"/>
              <a:t> participants across EMPEROR-Preserved and DELIVER-HF (HR 0.78; 95% CI 0.67–0.90).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5720C-F2C5-F340-880F-A0C5DA101220}"/>
              </a:ext>
            </a:extLst>
          </p:cNvPr>
          <p:cNvSpPr txBox="1"/>
          <p:nvPr/>
        </p:nvSpPr>
        <p:spPr>
          <a:xfrm>
            <a:off x="4142342" y="6654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66890-81EF-0540-AE9E-2654E353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A6DA7-F607-4F73-85AE-5519EF4D07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2374" y="1383443"/>
            <a:ext cx="11044238" cy="46751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Guideline-directed medical therapy established for </a:t>
            </a:r>
            <a:r>
              <a:rPr lang="en-US" sz="2000" dirty="0" err="1"/>
              <a:t>HFrEF</a:t>
            </a:r>
            <a:r>
              <a:rPr lang="en-US" sz="2000" dirty="0"/>
              <a:t> — including beta-blockers, </a:t>
            </a:r>
            <a:r>
              <a:rPr lang="en-US" sz="2000" dirty="0" err="1"/>
              <a:t>ACEi</a:t>
            </a:r>
            <a:r>
              <a:rPr lang="en-US" sz="2000" dirty="0"/>
              <a:t>/ARB/ARNI, and MRAs — is appropriate for </a:t>
            </a:r>
            <a:r>
              <a:rPr lang="en-US" sz="2000" dirty="0" err="1"/>
              <a:t>HFmrEF</a:t>
            </a:r>
            <a:r>
              <a:rPr lang="en-US" sz="2000" dirty="0"/>
              <a:t>, supported by subgroup and post-hoc analyses across multiple trials.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Ischemic heart disease is both common (~50–60%) and prognostically important in </a:t>
            </a:r>
            <a:r>
              <a:rPr lang="en-US" sz="2000" dirty="0" err="1"/>
              <a:t>HFmrEF</a:t>
            </a:r>
            <a:r>
              <a:rPr lang="en-US" sz="2000" dirty="0"/>
              <a:t>; evaluation for ischemia and consideration of revascularization may alter EF trajectory and outcomes, but further study is needed.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EF alone is an imperfect measure of myocardial function — assessment should consider chamber remodeling, afterload, ischemic burden, and comorbidities.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Phenotype-specific approaches matter: obesity-related </a:t>
            </a:r>
            <a:r>
              <a:rPr lang="en-US" sz="2000" dirty="0" err="1"/>
              <a:t>HFmrEF</a:t>
            </a:r>
            <a:r>
              <a:rPr lang="en-US" sz="2000" dirty="0"/>
              <a:t> may benefit from GLP-1–based therapies; infiltrative and genetic cardiomyopathies require targeted management beyond standard GDMT.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 err="1"/>
              <a:t>HFmrEF</a:t>
            </a:r>
            <a:r>
              <a:rPr lang="en-US" sz="2000" dirty="0"/>
              <a:t> remains under-studied and under-recognized. Dedicated clinical trials and refined phenotyping are urgently needed to advance the evidence base for this growing patient population.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72160A-71F3-044C-B226-45DCC1EA6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4" y="347506"/>
            <a:ext cx="10792051" cy="738217"/>
          </a:xfrm>
        </p:spPr>
        <p:txBody>
          <a:bodyPr/>
          <a:lstStyle/>
          <a:p>
            <a:r>
              <a:rPr lang="en-US" b="1" dirty="0">
                <a:latin typeface="Myriad Pro" panose="020B0503030403090204" pitchFamily="34" charset="0"/>
              </a:rPr>
              <a:t>Top 10 Take-Home Messages (2/2)</a:t>
            </a:r>
          </a:p>
        </p:txBody>
      </p:sp>
    </p:spTree>
    <p:extLst>
      <p:ext uri="{BB962C8B-B14F-4D97-AF65-F5344CB8AC3E}">
        <p14:creationId xmlns:p14="http://schemas.microsoft.com/office/powerpoint/2010/main" val="180485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C8636-9C89-FE4C-A2C4-153FD1FD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975E30-39F1-124D-B773-49B80E64F669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1)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is common — affecting up to 1 in 4 heart failure patients — and the absence of dedicated trial data should not discourage treatment, which generally mirrors GDMT for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F8347-F72B-A30E-E5A1-0196BA672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7" y="1569554"/>
            <a:ext cx="8635365" cy="422402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E13DAE-B074-569B-F494-6FCF0FC0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710" y="1292555"/>
            <a:ext cx="13831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70BD5-9AEA-D4FF-DC98-7E74E88E8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02104-6FAD-8BA5-5FDC-97CE374E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B2868B-4FCF-D5DE-1CB0-1304C89CE326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2)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more closely resembles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than HFpEF, with high rates of ischemic heart disease (~50–60%), atrial fibrillation (~35–45%), and diabetes (35–40%).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DE249-E6A8-191E-8596-A651880AE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20" y="1670876"/>
            <a:ext cx="4001160" cy="440776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675DF1-B121-7D6D-6068-82672BD1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84483"/>
            <a:ext cx="13831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A492F-405D-1FB5-8A5A-C4D0AC32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A5DBA-29DB-B16B-8B64-F164D3C2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BFE9FA4-8244-8905-0DB6-2E3CB2EC6988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3) Some studies have shown that ejection fraction is dynamic. In the Swedish Heart Failure Registry, 37% of patients with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transitioned to reduced EF over time — underscoring the importance of longitudinal monitoring.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CE5F4-56B6-8C63-C1BD-34505E383D7B}"/>
              </a:ext>
            </a:extLst>
          </p:cNvPr>
          <p:cNvSpPr txBox="1"/>
          <p:nvPr/>
        </p:nvSpPr>
        <p:spPr>
          <a:xfrm>
            <a:off x="3338208" y="1556426"/>
            <a:ext cx="5515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31DA4-795C-BE11-03CA-503B9B0D52E3}"/>
              </a:ext>
            </a:extLst>
          </p:cNvPr>
          <p:cNvSpPr txBox="1"/>
          <p:nvPr/>
        </p:nvSpPr>
        <p:spPr>
          <a:xfrm>
            <a:off x="8570068" y="2271289"/>
            <a:ext cx="2013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of patients with </a:t>
            </a:r>
            <a:r>
              <a:rPr lang="en-US" sz="2400" b="1" dirty="0" err="1">
                <a:solidFill>
                  <a:schemeClr val="tx2"/>
                </a:solidFill>
              </a:rPr>
              <a:t>HFmrEF</a:t>
            </a:r>
            <a:r>
              <a:rPr lang="en-US" sz="2400" b="1" dirty="0">
                <a:solidFill>
                  <a:schemeClr val="tx2"/>
                </a:solidFill>
              </a:rPr>
              <a:t> transitioned to reduced EF over time.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80F46-C5DC-521F-9E3F-A3C71A5AC9D3}"/>
              </a:ext>
            </a:extLst>
          </p:cNvPr>
          <p:cNvSpPr txBox="1"/>
          <p:nvPr/>
        </p:nvSpPr>
        <p:spPr>
          <a:xfrm>
            <a:off x="1608308" y="2455955"/>
            <a:ext cx="201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</a:rPr>
              <a:t>In the Swedish Heart Failure Registry,</a:t>
            </a:r>
          </a:p>
        </p:txBody>
      </p:sp>
    </p:spTree>
    <p:extLst>
      <p:ext uri="{BB962C8B-B14F-4D97-AF65-F5344CB8AC3E}">
        <p14:creationId xmlns:p14="http://schemas.microsoft.com/office/powerpoint/2010/main" val="401775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54CA8-2C1E-D607-F77E-4BE9C5B22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6E3D0-5B77-849C-6F43-EA3AB47C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3E2367D-480D-2600-796F-F00954DFBD04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4) Patients with EF 41–49% and symptoms of heart failure should be recognized and followed as having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— not left in diagnostic limbo.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74715-9BBB-49C8-E5EB-04BF3BE1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29" y="1755249"/>
            <a:ext cx="8479790" cy="423037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ABE6E0-4955-583C-D073-E4C86E6ED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229" y="1384517"/>
            <a:ext cx="13831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4.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7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D5163-E35D-1679-E54C-2DC52E6F8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9251C-F124-83EB-E7E1-335FEB49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4EDB35-C12B-8AE9-3586-340477AB03AE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5) SGLT2 inhibitors demonstrate consistent benefit across the EF spectrum, including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, with a significant reduction in HF hospitalization or cardiovascular death in more than 4,000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participants across EMPEROR-Preserved and DELIVER-HF (HR 0.78; 95% CI 0.67–0.90).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038D9E-6D1D-4D2E-72B3-BC977144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01327"/>
              </p:ext>
            </p:extLst>
          </p:nvPr>
        </p:nvGraphicFramePr>
        <p:xfrm>
          <a:off x="841664" y="2141888"/>
          <a:ext cx="9983209" cy="3079352"/>
        </p:xfrm>
        <a:graphic>
          <a:graphicData uri="http://schemas.openxmlformats.org/drawingml/2006/table">
            <a:tbl>
              <a:tblPr firstRow="1" firstCol="1" bandRow="1"/>
              <a:tblGrid>
                <a:gridCol w="2397038">
                  <a:extLst>
                    <a:ext uri="{9D8B030D-6E8A-4147-A177-3AD203B41FA5}">
                      <a16:colId xmlns:a16="http://schemas.microsoft.com/office/drawing/2014/main" val="74228733"/>
                    </a:ext>
                  </a:extLst>
                </a:gridCol>
                <a:gridCol w="3075042">
                  <a:extLst>
                    <a:ext uri="{9D8B030D-6E8A-4147-A177-3AD203B41FA5}">
                      <a16:colId xmlns:a16="http://schemas.microsoft.com/office/drawing/2014/main" val="757981597"/>
                    </a:ext>
                  </a:extLst>
                </a:gridCol>
                <a:gridCol w="2559332">
                  <a:extLst>
                    <a:ext uri="{9D8B030D-6E8A-4147-A177-3AD203B41FA5}">
                      <a16:colId xmlns:a16="http://schemas.microsoft.com/office/drawing/2014/main" val="2476538634"/>
                    </a:ext>
                  </a:extLst>
                </a:gridCol>
                <a:gridCol w="1951797">
                  <a:extLst>
                    <a:ext uri="{9D8B030D-6E8A-4147-A177-3AD203B41FA5}">
                      <a16:colId xmlns:a16="http://schemas.microsoft.com/office/drawing/2014/main" val="1245467562"/>
                    </a:ext>
                  </a:extLst>
                </a:gridCol>
              </a:tblGrid>
              <a:tr h="640952"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buNone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Therapeutic category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buNone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Endpoints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buNone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Hazard or rate ratio (95% CI)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Guideline recommendation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176817"/>
                  </a:ext>
                </a:extLst>
              </a:tr>
              <a:tr h="166571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SGLT2 inhibitors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(dapagliflozin)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EMPEROR-Preserved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(empagliflozin)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SOLOIST-WHF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sotagliflozin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 or HHF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 or HHF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 or HHF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 (0.72-1.04)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 (0.57-0.88)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 (0.56-0.94)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2a (ACC/AHA)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(ESC)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4873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FCEA03-D5F6-1B3C-77E1-3BDDE29D13B5}"/>
              </a:ext>
            </a:extLst>
          </p:cNvPr>
          <p:cNvSpPr txBox="1"/>
          <p:nvPr/>
        </p:nvSpPr>
        <p:spPr>
          <a:xfrm>
            <a:off x="841664" y="1636760"/>
            <a:ext cx="8806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Excerpt from Table 1: Summary of Trial Evidence of Therapy in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HFmrEF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F1C82-330B-39FC-D9AC-99FB862D9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0E31D-F3C6-4584-8E09-0F1AD13A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4733DBA-99A8-60C2-7BB9-398688467987}"/>
              </a:ext>
            </a:extLst>
          </p:cNvPr>
          <p:cNvSpPr txBox="1">
            <a:spLocks/>
          </p:cNvSpPr>
          <p:nvPr/>
        </p:nvSpPr>
        <p:spPr>
          <a:xfrm>
            <a:off x="622301" y="0"/>
            <a:ext cx="10421937" cy="1006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6) Guideline-directed medical therapy established for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 — including beta-blockers,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ACEi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/ARB/ARNI, and MRAs — is appropriate for </a:t>
            </a:r>
            <a:r>
              <a:rPr lang="en-US" sz="1800" b="1" dirty="0" err="1">
                <a:solidFill>
                  <a:schemeClr val="bg1"/>
                </a:solidFill>
                <a:latin typeface="Myriad Pro" panose="020B0503030403090204" pitchFamily="34" charset="0"/>
              </a:rPr>
              <a:t>HFmrEF</a:t>
            </a:r>
            <a:r>
              <a:rPr lang="en-US" sz="1800" b="1" dirty="0">
                <a:solidFill>
                  <a:schemeClr val="bg1"/>
                </a:solidFill>
                <a:latin typeface="Myriad Pro" panose="020B0503030403090204" pitchFamily="34" charset="0"/>
              </a:rPr>
              <a:t>, supported by subgroup and post-hoc analyses across multiple trials.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5552EE-2E5C-4ECA-5298-EE948D6A7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53338"/>
              </p:ext>
            </p:extLst>
          </p:nvPr>
        </p:nvGraphicFramePr>
        <p:xfrm>
          <a:off x="2792059" y="1606197"/>
          <a:ext cx="6607881" cy="4409965"/>
        </p:xfrm>
        <a:graphic>
          <a:graphicData uri="http://schemas.openxmlformats.org/drawingml/2006/table">
            <a:tbl>
              <a:tblPr firstRow="1" firstCol="1" bandRow="1"/>
              <a:tblGrid>
                <a:gridCol w="1586598">
                  <a:extLst>
                    <a:ext uri="{9D8B030D-6E8A-4147-A177-3AD203B41FA5}">
                      <a16:colId xmlns:a16="http://schemas.microsoft.com/office/drawing/2014/main" val="3569175436"/>
                    </a:ext>
                  </a:extLst>
                </a:gridCol>
                <a:gridCol w="2035368">
                  <a:extLst>
                    <a:ext uri="{9D8B030D-6E8A-4147-A177-3AD203B41FA5}">
                      <a16:colId xmlns:a16="http://schemas.microsoft.com/office/drawing/2014/main" val="3508453496"/>
                    </a:ext>
                  </a:extLst>
                </a:gridCol>
                <a:gridCol w="1694021">
                  <a:extLst>
                    <a:ext uri="{9D8B030D-6E8A-4147-A177-3AD203B41FA5}">
                      <a16:colId xmlns:a16="http://schemas.microsoft.com/office/drawing/2014/main" val="2112376917"/>
                    </a:ext>
                  </a:extLst>
                </a:gridCol>
                <a:gridCol w="1291894">
                  <a:extLst>
                    <a:ext uri="{9D8B030D-6E8A-4147-A177-3AD203B41FA5}">
                      <a16:colId xmlns:a16="http://schemas.microsoft.com/office/drawing/2014/main" val="1924327095"/>
                    </a:ext>
                  </a:extLst>
                </a:gridCol>
              </a:tblGrid>
              <a:tr h="33922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Therapeutic category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Endpoints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Hazard or rate ratio (95% CI)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Guideline recommendation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587335"/>
                  </a:ext>
                </a:extLst>
              </a:tr>
              <a:tr h="84807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b="1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 blockers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(meta-analysis)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 or CV hospitalization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 (0.24-0.97)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 (0.60-1.13)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818123"/>
                  </a:ext>
                </a:extLst>
              </a:tr>
              <a:tr h="169614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b="1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RAAS blockade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CHARM program (candesartan)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PARAGON-HF (sacubitril/valsartan)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PARAGLIDE-HF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(sacubitril/valsartan)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 or HHF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Recurrent HHF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 or HHF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HHF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NT-pro-BNP change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death, HHF, urgent HF visit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 (0.61-0.96)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 (0.33-0.70)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 (0.73-1.10)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 (0.58-1.02)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  (0.73-0.99)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  win ratio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(0.93-1.52)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686438"/>
                  </a:ext>
                </a:extLst>
              </a:tr>
              <a:tr h="152652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b="1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TOPCAT Americas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(spironolactone)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FINEARTS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(finerenone)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death, HHF, or ACA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 or HHF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death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 (0.33-0.91)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 (0.32-1.10)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 (0.23-0.94)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 (0.68-1.03)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 (0.65-1.06)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 (0.65-1.11)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97" marR="7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90420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CD45E2EC-8024-3CA6-D41E-579F0B9C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059" y="1159104"/>
            <a:ext cx="60034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Excerpt from Table 1: Summary of Trial Evidence of Therapy in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HFmrEF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B913689690E4A98B40AAB08A80432" ma:contentTypeVersion="18" ma:contentTypeDescription="Create a new document." ma:contentTypeScope="" ma:versionID="8d5dede3b1a592774d4e231bd475b5bd">
  <xsd:schema xmlns:xsd="http://www.w3.org/2001/XMLSchema" xmlns:xs="http://www.w3.org/2001/XMLSchema" xmlns:p="http://schemas.microsoft.com/office/2006/metadata/properties" xmlns:ns2="e37bc3ea-d6d7-481f-8be1-6610b2f3c46f" xmlns:ns3="e011ebe1-17fb-4f32-b77d-df0fdb956bf0" targetNamespace="http://schemas.microsoft.com/office/2006/metadata/properties" ma:root="true" ma:fieldsID="74a72eabaf5da4388ac76010faa05480" ns2:_="" ns3:_="">
    <xsd:import namespace="e37bc3ea-d6d7-481f-8be1-6610b2f3c46f"/>
    <xsd:import namespace="e011ebe1-17fb-4f32-b77d-df0fdb956b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bc3ea-d6d7-481f-8be1-6610b2f3c4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53a273-2274-450d-8faf-0aa0803d475b}" ma:internalName="TaxCatchAll" ma:showField="CatchAllData" ma:web="e37bc3ea-d6d7-481f-8be1-6610b2f3c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ebe1-17fb-4f32-b77d-df0fdb956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2cfdd7-13ab-42b0-85da-d997901199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7bc3ea-d6d7-481f-8be1-6610b2f3c46f" xsi:nil="true"/>
    <lcf76f155ced4ddcb4097134ff3c332f xmlns="e011ebe1-17fb-4f32-b77d-df0fdb956bf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9090C9-FB42-4572-82B0-61E7CD482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bc3ea-d6d7-481f-8be1-6610b2f3c46f"/>
    <ds:schemaRef ds:uri="e011ebe1-17fb-4f32-b77d-df0fdb956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6C2405-25AD-48DB-A5D1-71F8572F3EED}">
  <ds:schemaRefs>
    <ds:schemaRef ds:uri="http://schemas.microsoft.com/office/2006/metadata/properties"/>
    <ds:schemaRef ds:uri="http://schemas.microsoft.com/office/infopath/2007/PartnerControls"/>
    <ds:schemaRef ds:uri="e37bc3ea-d6d7-481f-8be1-6610b2f3c46f"/>
    <ds:schemaRef ds:uri="e011ebe1-17fb-4f32-b77d-df0fdb956bf0"/>
  </ds:schemaRefs>
</ds:datastoreItem>
</file>

<file path=customXml/itemProps3.xml><?xml version="1.0" encoding="utf-8"?>
<ds:datastoreItem xmlns:ds="http://schemas.openxmlformats.org/officeDocument/2006/customXml" ds:itemID="{BE66DDB6-A5B6-4384-A698-67D7C86391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1237</Words>
  <Application>Microsoft Office PowerPoint</Application>
  <PresentationFormat>Widescreen</PresentationFormat>
  <Paragraphs>160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35 Helvetica Thin</vt:lpstr>
      <vt:lpstr>45 Helvetica Light</vt:lpstr>
      <vt:lpstr>65 Helvetica Medium</vt:lpstr>
      <vt:lpstr>Arial</vt:lpstr>
      <vt:lpstr>Calibri</vt:lpstr>
      <vt:lpstr>Calibri Light</vt:lpstr>
      <vt:lpstr>Myriad Pro</vt:lpstr>
      <vt:lpstr>Times New Roman</vt:lpstr>
      <vt:lpstr>Office Theme</vt:lpstr>
      <vt:lpstr>Heart Failure with Mildly Reduced Ejection Fraction: An HFSA Scientific Statement </vt:lpstr>
      <vt:lpstr>Top 10 Take-Home Messages (1/2)</vt:lpstr>
      <vt:lpstr>Top 10 Take-Home Messages 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Mentz</dc:creator>
  <cp:lastModifiedBy>Erica Nieves</cp:lastModifiedBy>
  <cp:revision>88</cp:revision>
  <dcterms:created xsi:type="dcterms:W3CDTF">2020-12-02T14:17:32Z</dcterms:created>
  <dcterms:modified xsi:type="dcterms:W3CDTF">2026-04-17T16:15:40Z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0x010100386B913689690E4A98B40AAB08A80432</vt:lpwstr>
  </property>
</Properties>
</file>