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3" r:id="rId4"/>
    <p:sldId id="265" r:id="rId5"/>
    <p:sldId id="266" r:id="rId6"/>
    <p:sldId id="261" r:id="rId7"/>
    <p:sldId id="258" r:id="rId8"/>
    <p:sldId id="259" r:id="rId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307"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917A6-2769-43CD-8B1F-58E42CDDD5C2}"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DD962-2BE6-4910-A315-F0AD197BCD9D}" type="slidenum">
              <a:rPr lang="en-US" smtClean="0"/>
              <a:t>‹#›</a:t>
            </a:fld>
            <a:endParaRPr lang="en-US"/>
          </a:p>
        </p:txBody>
      </p:sp>
    </p:spTree>
    <p:extLst>
      <p:ext uri="{BB962C8B-B14F-4D97-AF65-F5344CB8AC3E}">
        <p14:creationId xmlns:p14="http://schemas.microsoft.com/office/powerpoint/2010/main" val="363239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DD962-2BE6-4910-A315-F0AD197BCD9D}" type="slidenum">
              <a:rPr lang="en-US" smtClean="0"/>
              <a:t>7</a:t>
            </a:fld>
            <a:endParaRPr lang="en-US"/>
          </a:p>
        </p:txBody>
      </p:sp>
    </p:spTree>
    <p:extLst>
      <p:ext uri="{BB962C8B-B14F-4D97-AF65-F5344CB8AC3E}">
        <p14:creationId xmlns:p14="http://schemas.microsoft.com/office/powerpoint/2010/main" val="389974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10544695" cy="1470025"/>
          </a:xfrm>
        </p:spPr>
        <p:txBody>
          <a:bodyPr>
            <a:normAutofit fontScale="90000"/>
          </a:bodyPr>
          <a:lstStyle/>
          <a:p>
            <a:r>
              <a:rPr lang="en-US" b="1" dirty="0">
                <a:solidFill>
                  <a:schemeClr val="tx2"/>
                </a:solidFill>
              </a:rPr>
              <a:t>Redefining Heart Failure Prevention: Key Insights from the HFSA–ASPC Joint Statement</a:t>
            </a:r>
          </a:p>
        </p:txBody>
      </p:sp>
      <p:sp>
        <p:nvSpPr>
          <p:cNvPr id="3" name="Subtitle 2"/>
          <p:cNvSpPr>
            <a:spLocks noGrp="1"/>
          </p:cNvSpPr>
          <p:nvPr>
            <p:ph type="subTitle" idx="1"/>
          </p:nvPr>
        </p:nvSpPr>
        <p:spPr>
          <a:xfrm>
            <a:off x="1371599" y="3886200"/>
            <a:ext cx="9293629" cy="1752600"/>
          </a:xfrm>
        </p:spPr>
        <p:txBody>
          <a:bodyPr>
            <a:normAutofit fontScale="92500" lnSpcReduction="10000"/>
          </a:bodyPr>
          <a:lstStyle/>
          <a:p>
            <a:r>
              <a:rPr lang="en-US" i="1" dirty="0"/>
              <a:t>The Continuum of Prevention and Heart Failure in Cardiovascular Medicine: A Joint Statement from the Heart Failure Society of America and the American Society for Preventive Cardiology</a:t>
            </a:r>
            <a:endParaRPr i="1" dirty="0"/>
          </a:p>
        </p:txBody>
      </p:sp>
      <p:pic>
        <p:nvPicPr>
          <p:cNvPr id="5" name="Picture 4">
            <a:extLst>
              <a:ext uri="{FF2B5EF4-FFF2-40B4-BE49-F238E27FC236}">
                <a16:creationId xmlns:a16="http://schemas.microsoft.com/office/drawing/2014/main" id="{DC29B938-4625-4116-859D-AABA5C1FE9C3}"/>
              </a:ext>
            </a:extLst>
          </p:cNvPr>
          <p:cNvPicPr>
            <a:picLocks noChangeAspect="1"/>
          </p:cNvPicPr>
          <p:nvPr/>
        </p:nvPicPr>
        <p:blipFill>
          <a:blip r:embed="rId2"/>
          <a:stretch>
            <a:fillRect/>
          </a:stretch>
        </p:blipFill>
        <p:spPr>
          <a:xfrm>
            <a:off x="660860" y="5859680"/>
            <a:ext cx="2191475" cy="566131"/>
          </a:xfrm>
          <a:prstGeom prst="rect">
            <a:avLst/>
          </a:prstGeom>
        </p:spPr>
      </p:pic>
      <p:pic>
        <p:nvPicPr>
          <p:cNvPr id="6" name="Picture 5">
            <a:extLst>
              <a:ext uri="{FF2B5EF4-FFF2-40B4-BE49-F238E27FC236}">
                <a16:creationId xmlns:a16="http://schemas.microsoft.com/office/drawing/2014/main" id="{5485914E-1FB5-41C8-BCA7-C621A7AA18CB}"/>
              </a:ext>
            </a:extLst>
          </p:cNvPr>
          <p:cNvPicPr>
            <a:picLocks noChangeAspect="1"/>
          </p:cNvPicPr>
          <p:nvPr/>
        </p:nvPicPr>
        <p:blipFill>
          <a:blip r:embed="rId3"/>
          <a:stretch>
            <a:fillRect/>
          </a:stretch>
        </p:blipFill>
        <p:spPr>
          <a:xfrm>
            <a:off x="9715990" y="5859680"/>
            <a:ext cx="1581006" cy="503946"/>
          </a:xfrm>
          <a:prstGeom prst="rect">
            <a:avLst/>
          </a:prstGeom>
        </p:spPr>
      </p:pic>
      <p:sp>
        <p:nvSpPr>
          <p:cNvPr id="8" name="Rectangle 7">
            <a:extLst>
              <a:ext uri="{FF2B5EF4-FFF2-40B4-BE49-F238E27FC236}">
                <a16:creationId xmlns:a16="http://schemas.microsoft.com/office/drawing/2014/main" id="{E44867CF-6C88-45EF-AC4F-F5FC0796E3DB}"/>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98F89E6-E6B5-4D03-9CCE-B474C7971F57}"/>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837" y="606147"/>
            <a:ext cx="11600804" cy="584775"/>
          </a:xfrm>
          <a:prstGeom prst="rect">
            <a:avLst/>
          </a:prstGeom>
          <a:noFill/>
        </p:spPr>
        <p:txBody>
          <a:bodyPr wrap="none">
            <a:spAutoFit/>
          </a:bodyPr>
          <a:lstStyle/>
          <a:p>
            <a:pPr algn="l">
              <a:defRPr sz="3200" b="1">
                <a:solidFill>
                  <a:srgbClr val="003366"/>
                </a:solidFill>
              </a:defRPr>
            </a:pPr>
            <a:r>
              <a:rPr lang="en-US" dirty="0"/>
              <a:t>Prevention must be central to heart failure care across the lifespan</a:t>
            </a:r>
          </a:p>
        </p:txBody>
      </p:sp>
      <p:sp>
        <p:nvSpPr>
          <p:cNvPr id="3" name="TextBox 2"/>
          <p:cNvSpPr txBox="1"/>
          <p:nvPr/>
        </p:nvSpPr>
        <p:spPr>
          <a:xfrm>
            <a:off x="457199" y="2151727"/>
            <a:ext cx="4247804" cy="2554545"/>
          </a:xfrm>
          <a:prstGeom prst="rect">
            <a:avLst/>
          </a:prstGeom>
          <a:noFill/>
        </p:spPr>
        <p:txBody>
          <a:bodyPr wrap="square">
            <a:spAutoFit/>
          </a:bodyPr>
          <a:lstStyle/>
          <a:p>
            <a:pPr>
              <a:defRPr sz="2000">
                <a:solidFill>
                  <a:srgbClr val="323232"/>
                </a:solidFill>
              </a:defRPr>
            </a:pPr>
            <a:r>
              <a:rPr lang="en-US" dirty="0"/>
              <a:t>This HFSA–ASPC joint statement provides a framework for incorporating heart failure prevention from early risk identification (Stage A) through advanced disease (Stage D) and post-transplant care. It redefines prevention as a continuous strategy, not a one-time intervention.</a:t>
            </a:r>
            <a:endParaRPr dirty="0"/>
          </a:p>
        </p:txBody>
      </p:sp>
      <p:pic>
        <p:nvPicPr>
          <p:cNvPr id="8" name="Picture 7">
            <a:extLst>
              <a:ext uri="{FF2B5EF4-FFF2-40B4-BE49-F238E27FC236}">
                <a16:creationId xmlns:a16="http://schemas.microsoft.com/office/drawing/2014/main" id="{C579D592-9C43-4476-8E05-0852F45B181F}"/>
              </a:ext>
            </a:extLst>
          </p:cNvPr>
          <p:cNvPicPr>
            <a:picLocks noChangeAspect="1"/>
          </p:cNvPicPr>
          <p:nvPr/>
        </p:nvPicPr>
        <p:blipFill>
          <a:blip r:embed="rId2"/>
          <a:stretch>
            <a:fillRect/>
          </a:stretch>
        </p:blipFill>
        <p:spPr>
          <a:xfrm>
            <a:off x="4904510" y="1298986"/>
            <a:ext cx="6827116" cy="4495990"/>
          </a:xfrm>
          <a:prstGeom prst="rect">
            <a:avLst/>
          </a:prstGeom>
        </p:spPr>
      </p:pic>
      <p:pic>
        <p:nvPicPr>
          <p:cNvPr id="7" name="Picture 6">
            <a:extLst>
              <a:ext uri="{FF2B5EF4-FFF2-40B4-BE49-F238E27FC236}">
                <a16:creationId xmlns:a16="http://schemas.microsoft.com/office/drawing/2014/main" id="{9B440EFE-647C-4EA4-82F0-5CF9D4F575E0}"/>
              </a:ext>
            </a:extLst>
          </p:cNvPr>
          <p:cNvPicPr>
            <a:picLocks noChangeAspect="1"/>
          </p:cNvPicPr>
          <p:nvPr/>
        </p:nvPicPr>
        <p:blipFill>
          <a:blip r:embed="rId3"/>
          <a:stretch>
            <a:fillRect/>
          </a:stretch>
        </p:blipFill>
        <p:spPr>
          <a:xfrm>
            <a:off x="660860" y="5859680"/>
            <a:ext cx="2191475" cy="566131"/>
          </a:xfrm>
          <a:prstGeom prst="rect">
            <a:avLst/>
          </a:prstGeom>
        </p:spPr>
      </p:pic>
      <p:pic>
        <p:nvPicPr>
          <p:cNvPr id="9" name="Picture 8">
            <a:extLst>
              <a:ext uri="{FF2B5EF4-FFF2-40B4-BE49-F238E27FC236}">
                <a16:creationId xmlns:a16="http://schemas.microsoft.com/office/drawing/2014/main" id="{2B998BAA-FDC9-407C-A09E-07E2FB1D083D}"/>
              </a:ext>
            </a:extLst>
          </p:cNvPr>
          <p:cNvPicPr>
            <a:picLocks noChangeAspect="1"/>
          </p:cNvPicPr>
          <p:nvPr/>
        </p:nvPicPr>
        <p:blipFill>
          <a:blip r:embed="rId4"/>
          <a:stretch>
            <a:fillRect/>
          </a:stretch>
        </p:blipFill>
        <p:spPr>
          <a:xfrm>
            <a:off x="9715990" y="5859680"/>
            <a:ext cx="1581006" cy="503946"/>
          </a:xfrm>
          <a:prstGeom prst="rect">
            <a:avLst/>
          </a:prstGeom>
        </p:spPr>
      </p:pic>
      <p:sp>
        <p:nvSpPr>
          <p:cNvPr id="10" name="Rectangle 9">
            <a:extLst>
              <a:ext uri="{FF2B5EF4-FFF2-40B4-BE49-F238E27FC236}">
                <a16:creationId xmlns:a16="http://schemas.microsoft.com/office/drawing/2014/main" id="{A98549C6-41C2-4C1A-9FAA-0C9B27BC3491}"/>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E0A1226-8501-460C-BFA9-C0DB675B6AA6}"/>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513" y="515141"/>
            <a:ext cx="11247120" cy="1077218"/>
          </a:xfrm>
          <a:prstGeom prst="rect">
            <a:avLst/>
          </a:prstGeom>
          <a:noFill/>
        </p:spPr>
        <p:txBody>
          <a:bodyPr wrap="square">
            <a:spAutoFit/>
          </a:bodyPr>
          <a:lstStyle/>
          <a:p>
            <a:pPr algn="l">
              <a:defRPr sz="3200" b="1">
                <a:solidFill>
                  <a:srgbClr val="003366"/>
                </a:solidFill>
              </a:defRPr>
            </a:pPr>
            <a:r>
              <a:rPr lang="en-US" dirty="0"/>
              <a:t>Expanding the Risk Lens: Traditional and Non-Traditional Contributors to Heart Failure</a:t>
            </a:r>
            <a:endParaRPr dirty="0"/>
          </a:p>
        </p:txBody>
      </p:sp>
      <p:sp>
        <p:nvSpPr>
          <p:cNvPr id="3" name="TextBox 2"/>
          <p:cNvSpPr txBox="1"/>
          <p:nvPr/>
        </p:nvSpPr>
        <p:spPr>
          <a:xfrm>
            <a:off x="457200" y="2315454"/>
            <a:ext cx="5029200" cy="2862322"/>
          </a:xfrm>
          <a:prstGeom prst="rect">
            <a:avLst/>
          </a:prstGeom>
          <a:noFill/>
        </p:spPr>
        <p:txBody>
          <a:bodyPr wrap="square">
            <a:spAutoFit/>
          </a:bodyPr>
          <a:lstStyle/>
          <a:p>
            <a:r>
              <a:rPr lang="en-US" sz="2000" dirty="0"/>
              <a:t>The HFSA–ASPC joint statement broadens the definition of heart failure risk by incorporating both traditional factors, such as hypertension, diabetes, and obesity, and non-traditional risks, including sex-specific, social, genetic, psychological, and cardiotoxic factors. This comprehensive approach underscores the need for personalized and equitable prevention strategies.</a:t>
            </a:r>
          </a:p>
        </p:txBody>
      </p:sp>
      <p:pic>
        <p:nvPicPr>
          <p:cNvPr id="5" name="Picture 4">
            <a:extLst>
              <a:ext uri="{FF2B5EF4-FFF2-40B4-BE49-F238E27FC236}">
                <a16:creationId xmlns:a16="http://schemas.microsoft.com/office/drawing/2014/main" id="{58FA0565-9E1F-4033-925F-0F8B80CE3A23}"/>
              </a:ext>
            </a:extLst>
          </p:cNvPr>
          <p:cNvPicPr>
            <a:picLocks noChangeAspect="1"/>
          </p:cNvPicPr>
          <p:nvPr/>
        </p:nvPicPr>
        <p:blipFill>
          <a:blip r:embed="rId2"/>
          <a:stretch>
            <a:fillRect/>
          </a:stretch>
        </p:blipFill>
        <p:spPr>
          <a:xfrm>
            <a:off x="5443766" y="1856183"/>
            <a:ext cx="6534518" cy="3863992"/>
          </a:xfrm>
          <a:prstGeom prst="rect">
            <a:avLst/>
          </a:prstGeom>
        </p:spPr>
      </p:pic>
      <p:pic>
        <p:nvPicPr>
          <p:cNvPr id="6" name="Picture 5">
            <a:extLst>
              <a:ext uri="{FF2B5EF4-FFF2-40B4-BE49-F238E27FC236}">
                <a16:creationId xmlns:a16="http://schemas.microsoft.com/office/drawing/2014/main" id="{72FB17C0-75BF-4627-A675-504EF44C5DDE}"/>
              </a:ext>
            </a:extLst>
          </p:cNvPr>
          <p:cNvPicPr>
            <a:picLocks noChangeAspect="1"/>
          </p:cNvPicPr>
          <p:nvPr/>
        </p:nvPicPr>
        <p:blipFill>
          <a:blip r:embed="rId3"/>
          <a:stretch>
            <a:fillRect/>
          </a:stretch>
        </p:blipFill>
        <p:spPr>
          <a:xfrm>
            <a:off x="660860" y="5859680"/>
            <a:ext cx="2191475" cy="566131"/>
          </a:xfrm>
          <a:prstGeom prst="rect">
            <a:avLst/>
          </a:prstGeom>
        </p:spPr>
      </p:pic>
      <p:pic>
        <p:nvPicPr>
          <p:cNvPr id="7" name="Picture 6">
            <a:extLst>
              <a:ext uri="{FF2B5EF4-FFF2-40B4-BE49-F238E27FC236}">
                <a16:creationId xmlns:a16="http://schemas.microsoft.com/office/drawing/2014/main" id="{F87E9EA8-D4F0-46BA-B1E6-56354FD5217A}"/>
              </a:ext>
            </a:extLst>
          </p:cNvPr>
          <p:cNvPicPr>
            <a:picLocks noChangeAspect="1"/>
          </p:cNvPicPr>
          <p:nvPr/>
        </p:nvPicPr>
        <p:blipFill>
          <a:blip r:embed="rId4"/>
          <a:stretch>
            <a:fillRect/>
          </a:stretch>
        </p:blipFill>
        <p:spPr>
          <a:xfrm>
            <a:off x="9715990" y="5859680"/>
            <a:ext cx="1581006" cy="503946"/>
          </a:xfrm>
          <a:prstGeom prst="rect">
            <a:avLst/>
          </a:prstGeom>
        </p:spPr>
      </p:pic>
      <p:sp>
        <p:nvSpPr>
          <p:cNvPr id="8" name="Rectangle 7">
            <a:extLst>
              <a:ext uri="{FF2B5EF4-FFF2-40B4-BE49-F238E27FC236}">
                <a16:creationId xmlns:a16="http://schemas.microsoft.com/office/drawing/2014/main" id="{6F13EF20-2B90-495D-BEC0-448AF351F966}"/>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F0F0B1A-42ED-4615-9F13-0702C3DF376C}"/>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3951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33A3DF-2986-4AAF-954C-AC3ABE3BAEFC}"/>
              </a:ext>
            </a:extLst>
          </p:cNvPr>
          <p:cNvPicPr>
            <a:picLocks noChangeAspect="1"/>
          </p:cNvPicPr>
          <p:nvPr/>
        </p:nvPicPr>
        <p:blipFill>
          <a:blip r:embed="rId2"/>
          <a:stretch>
            <a:fillRect/>
          </a:stretch>
        </p:blipFill>
        <p:spPr>
          <a:xfrm>
            <a:off x="6080760" y="1988874"/>
            <a:ext cx="5615248" cy="3223038"/>
          </a:xfrm>
          <a:prstGeom prst="rect">
            <a:avLst/>
          </a:prstGeom>
        </p:spPr>
      </p:pic>
      <p:sp>
        <p:nvSpPr>
          <p:cNvPr id="4" name="TextBox 3">
            <a:extLst>
              <a:ext uri="{FF2B5EF4-FFF2-40B4-BE49-F238E27FC236}">
                <a16:creationId xmlns:a16="http://schemas.microsoft.com/office/drawing/2014/main" id="{D70E7420-278D-4DC3-BA03-E81D928A7773}"/>
              </a:ext>
            </a:extLst>
          </p:cNvPr>
          <p:cNvSpPr txBox="1"/>
          <p:nvPr/>
        </p:nvSpPr>
        <p:spPr>
          <a:xfrm>
            <a:off x="457200" y="2315454"/>
            <a:ext cx="5029200" cy="2246769"/>
          </a:xfrm>
          <a:prstGeom prst="rect">
            <a:avLst/>
          </a:prstGeom>
          <a:noFill/>
        </p:spPr>
        <p:txBody>
          <a:bodyPr wrap="square">
            <a:spAutoFit/>
          </a:bodyPr>
          <a:lstStyle/>
          <a:p>
            <a:r>
              <a:rPr lang="en-US" sz="2000" dirty="0"/>
              <a:t>The HFSA–ASPC statement highlights often-overlooked contributors to heart failure, including pregnancy-related complications, breast cancer therapy, autoimmune diseases, and non-obstructive coronary events, underscoring the need for tailored prevention in women.</a:t>
            </a:r>
          </a:p>
        </p:txBody>
      </p:sp>
      <p:sp>
        <p:nvSpPr>
          <p:cNvPr id="6" name="TextBox 5">
            <a:extLst>
              <a:ext uri="{FF2B5EF4-FFF2-40B4-BE49-F238E27FC236}">
                <a16:creationId xmlns:a16="http://schemas.microsoft.com/office/drawing/2014/main" id="{096DACEC-DC6C-4E44-B042-00A9DC1F623C}"/>
              </a:ext>
            </a:extLst>
          </p:cNvPr>
          <p:cNvSpPr txBox="1"/>
          <p:nvPr/>
        </p:nvSpPr>
        <p:spPr>
          <a:xfrm>
            <a:off x="457200" y="605355"/>
            <a:ext cx="11247120" cy="1077218"/>
          </a:xfrm>
          <a:prstGeom prst="rect">
            <a:avLst/>
          </a:prstGeom>
          <a:noFill/>
        </p:spPr>
        <p:txBody>
          <a:bodyPr wrap="square">
            <a:spAutoFit/>
          </a:bodyPr>
          <a:lstStyle/>
          <a:p>
            <a:pPr algn="l">
              <a:defRPr sz="3200" b="1">
                <a:solidFill>
                  <a:srgbClr val="003366"/>
                </a:solidFill>
              </a:defRPr>
            </a:pPr>
            <a:r>
              <a:rPr lang="en-US" dirty="0"/>
              <a:t>Sex-Specific Risk Factors Deserve Greater Attention in Heart Failure Prevention</a:t>
            </a:r>
            <a:endParaRPr dirty="0"/>
          </a:p>
        </p:txBody>
      </p:sp>
      <p:pic>
        <p:nvPicPr>
          <p:cNvPr id="5" name="Picture 4">
            <a:extLst>
              <a:ext uri="{FF2B5EF4-FFF2-40B4-BE49-F238E27FC236}">
                <a16:creationId xmlns:a16="http://schemas.microsoft.com/office/drawing/2014/main" id="{9F1310AF-43F8-4129-BE8C-DE12C11C3E7A}"/>
              </a:ext>
            </a:extLst>
          </p:cNvPr>
          <p:cNvPicPr>
            <a:picLocks noChangeAspect="1"/>
          </p:cNvPicPr>
          <p:nvPr/>
        </p:nvPicPr>
        <p:blipFill>
          <a:blip r:embed="rId3"/>
          <a:stretch>
            <a:fillRect/>
          </a:stretch>
        </p:blipFill>
        <p:spPr>
          <a:xfrm>
            <a:off x="660860" y="5859680"/>
            <a:ext cx="2191475" cy="566131"/>
          </a:xfrm>
          <a:prstGeom prst="rect">
            <a:avLst/>
          </a:prstGeom>
        </p:spPr>
      </p:pic>
      <p:pic>
        <p:nvPicPr>
          <p:cNvPr id="7" name="Picture 6">
            <a:extLst>
              <a:ext uri="{FF2B5EF4-FFF2-40B4-BE49-F238E27FC236}">
                <a16:creationId xmlns:a16="http://schemas.microsoft.com/office/drawing/2014/main" id="{62668841-0C7F-42E7-848B-2DEDE03635BB}"/>
              </a:ext>
            </a:extLst>
          </p:cNvPr>
          <p:cNvPicPr>
            <a:picLocks noChangeAspect="1"/>
          </p:cNvPicPr>
          <p:nvPr/>
        </p:nvPicPr>
        <p:blipFill>
          <a:blip r:embed="rId4"/>
          <a:stretch>
            <a:fillRect/>
          </a:stretch>
        </p:blipFill>
        <p:spPr>
          <a:xfrm>
            <a:off x="9715990" y="5859680"/>
            <a:ext cx="1581006" cy="503946"/>
          </a:xfrm>
          <a:prstGeom prst="rect">
            <a:avLst/>
          </a:prstGeom>
        </p:spPr>
      </p:pic>
      <p:sp>
        <p:nvSpPr>
          <p:cNvPr id="8" name="Rectangle 7">
            <a:extLst>
              <a:ext uri="{FF2B5EF4-FFF2-40B4-BE49-F238E27FC236}">
                <a16:creationId xmlns:a16="http://schemas.microsoft.com/office/drawing/2014/main" id="{125056DF-29E5-4BD5-AFF8-0EA67F25D870}"/>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AE5ECD6-A455-4F91-ADCB-AFF5FA2F559C}"/>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8008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E7420-278D-4DC3-BA03-E81D928A7773}"/>
              </a:ext>
            </a:extLst>
          </p:cNvPr>
          <p:cNvSpPr txBox="1"/>
          <p:nvPr/>
        </p:nvSpPr>
        <p:spPr>
          <a:xfrm>
            <a:off x="457200" y="2315454"/>
            <a:ext cx="5029200" cy="1631216"/>
          </a:xfrm>
          <a:prstGeom prst="rect">
            <a:avLst/>
          </a:prstGeom>
          <a:noFill/>
        </p:spPr>
        <p:txBody>
          <a:bodyPr wrap="square">
            <a:spAutoFit/>
          </a:bodyPr>
          <a:lstStyle/>
          <a:p>
            <a:r>
              <a:rPr lang="en-US" sz="2000" dirty="0"/>
              <a:t>The HFSA–ASPC statement emphasizes that barriers like limited healthcare access, food insecurity, financial instability, and environmental exposures must be addressed to achieve equitable heart failure prevention.</a:t>
            </a:r>
          </a:p>
        </p:txBody>
      </p:sp>
      <p:sp>
        <p:nvSpPr>
          <p:cNvPr id="6" name="TextBox 5">
            <a:extLst>
              <a:ext uri="{FF2B5EF4-FFF2-40B4-BE49-F238E27FC236}">
                <a16:creationId xmlns:a16="http://schemas.microsoft.com/office/drawing/2014/main" id="{096DACEC-DC6C-4E44-B042-00A9DC1F623C}"/>
              </a:ext>
            </a:extLst>
          </p:cNvPr>
          <p:cNvSpPr txBox="1"/>
          <p:nvPr/>
        </p:nvSpPr>
        <p:spPr>
          <a:xfrm>
            <a:off x="457200" y="552205"/>
            <a:ext cx="11247120" cy="1077218"/>
          </a:xfrm>
          <a:prstGeom prst="rect">
            <a:avLst/>
          </a:prstGeom>
          <a:noFill/>
        </p:spPr>
        <p:txBody>
          <a:bodyPr wrap="square">
            <a:spAutoFit/>
          </a:bodyPr>
          <a:lstStyle/>
          <a:p>
            <a:pPr algn="l">
              <a:defRPr sz="3200" b="1">
                <a:solidFill>
                  <a:srgbClr val="003366"/>
                </a:solidFill>
              </a:defRPr>
            </a:pPr>
            <a:r>
              <a:rPr lang="en-US" dirty="0"/>
              <a:t>Social Determinants are underrecognized drivers of heart failure risk</a:t>
            </a:r>
            <a:endParaRPr dirty="0"/>
          </a:p>
        </p:txBody>
      </p:sp>
      <p:pic>
        <p:nvPicPr>
          <p:cNvPr id="5" name="Picture 4">
            <a:extLst>
              <a:ext uri="{FF2B5EF4-FFF2-40B4-BE49-F238E27FC236}">
                <a16:creationId xmlns:a16="http://schemas.microsoft.com/office/drawing/2014/main" id="{73F0CB0B-49BF-4FDF-A330-2BE942275418}"/>
              </a:ext>
            </a:extLst>
          </p:cNvPr>
          <p:cNvPicPr>
            <a:picLocks noChangeAspect="1"/>
          </p:cNvPicPr>
          <p:nvPr/>
        </p:nvPicPr>
        <p:blipFill>
          <a:blip r:embed="rId2"/>
          <a:stretch>
            <a:fillRect/>
          </a:stretch>
        </p:blipFill>
        <p:spPr>
          <a:xfrm>
            <a:off x="6243377" y="1923932"/>
            <a:ext cx="5488248" cy="3010136"/>
          </a:xfrm>
          <a:prstGeom prst="rect">
            <a:avLst/>
          </a:prstGeom>
        </p:spPr>
      </p:pic>
      <p:pic>
        <p:nvPicPr>
          <p:cNvPr id="7" name="Picture 6">
            <a:extLst>
              <a:ext uri="{FF2B5EF4-FFF2-40B4-BE49-F238E27FC236}">
                <a16:creationId xmlns:a16="http://schemas.microsoft.com/office/drawing/2014/main" id="{4DF3933B-03BE-4110-8199-771C54CC43AE}"/>
              </a:ext>
            </a:extLst>
          </p:cNvPr>
          <p:cNvPicPr>
            <a:picLocks noChangeAspect="1"/>
          </p:cNvPicPr>
          <p:nvPr/>
        </p:nvPicPr>
        <p:blipFill>
          <a:blip r:embed="rId3"/>
          <a:stretch>
            <a:fillRect/>
          </a:stretch>
        </p:blipFill>
        <p:spPr>
          <a:xfrm>
            <a:off x="660860" y="5859680"/>
            <a:ext cx="2191475" cy="566131"/>
          </a:xfrm>
          <a:prstGeom prst="rect">
            <a:avLst/>
          </a:prstGeom>
        </p:spPr>
      </p:pic>
      <p:pic>
        <p:nvPicPr>
          <p:cNvPr id="8" name="Picture 7">
            <a:extLst>
              <a:ext uri="{FF2B5EF4-FFF2-40B4-BE49-F238E27FC236}">
                <a16:creationId xmlns:a16="http://schemas.microsoft.com/office/drawing/2014/main" id="{565505EC-CA10-485A-8D7D-FB16E87FA963}"/>
              </a:ext>
            </a:extLst>
          </p:cNvPr>
          <p:cNvPicPr>
            <a:picLocks noChangeAspect="1"/>
          </p:cNvPicPr>
          <p:nvPr/>
        </p:nvPicPr>
        <p:blipFill>
          <a:blip r:embed="rId4"/>
          <a:stretch>
            <a:fillRect/>
          </a:stretch>
        </p:blipFill>
        <p:spPr>
          <a:xfrm>
            <a:off x="9715990" y="5859680"/>
            <a:ext cx="1581006" cy="503946"/>
          </a:xfrm>
          <a:prstGeom prst="rect">
            <a:avLst/>
          </a:prstGeom>
        </p:spPr>
      </p:pic>
      <p:sp>
        <p:nvSpPr>
          <p:cNvPr id="9" name="Rectangle 8">
            <a:extLst>
              <a:ext uri="{FF2B5EF4-FFF2-40B4-BE49-F238E27FC236}">
                <a16:creationId xmlns:a16="http://schemas.microsoft.com/office/drawing/2014/main" id="{3149E72F-8EFF-4418-8728-8A343266D859}"/>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FCE11E-F7AA-49B4-B396-19D1C8BA575F}"/>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592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24549"/>
            <a:ext cx="11247120" cy="1077218"/>
          </a:xfrm>
          <a:prstGeom prst="rect">
            <a:avLst/>
          </a:prstGeom>
          <a:noFill/>
        </p:spPr>
        <p:txBody>
          <a:bodyPr wrap="square">
            <a:spAutoFit/>
          </a:bodyPr>
          <a:lstStyle/>
          <a:p>
            <a:pPr algn="l">
              <a:defRPr sz="3200" b="1">
                <a:solidFill>
                  <a:srgbClr val="003366"/>
                </a:solidFill>
              </a:defRPr>
            </a:pPr>
            <a:r>
              <a:rPr lang="en-US" dirty="0"/>
              <a:t>Recognizing Obesity as a Central Mechanism in Heart Failure Development</a:t>
            </a:r>
            <a:endParaRPr dirty="0"/>
          </a:p>
        </p:txBody>
      </p:sp>
      <p:sp>
        <p:nvSpPr>
          <p:cNvPr id="3" name="TextBox 2"/>
          <p:cNvSpPr txBox="1"/>
          <p:nvPr/>
        </p:nvSpPr>
        <p:spPr>
          <a:xfrm>
            <a:off x="457200" y="2068619"/>
            <a:ext cx="5397500" cy="1938992"/>
          </a:xfrm>
          <a:prstGeom prst="rect">
            <a:avLst/>
          </a:prstGeom>
          <a:noFill/>
        </p:spPr>
        <p:txBody>
          <a:bodyPr wrap="square">
            <a:spAutoFit/>
          </a:bodyPr>
          <a:lstStyle/>
          <a:p>
            <a:r>
              <a:rPr lang="en-US" sz="2000" dirty="0"/>
              <a:t>The HFSA–ASPC joint statement highlights obesity as a central, modifiable driver of heart failure, acting through metabolic, mechanical, and neurohormonal pathways. By targeting obesity early, clinicians can disrupt multiple disease mechanisms.</a:t>
            </a:r>
          </a:p>
        </p:txBody>
      </p:sp>
      <p:pic>
        <p:nvPicPr>
          <p:cNvPr id="7" name="Picture 6">
            <a:extLst>
              <a:ext uri="{FF2B5EF4-FFF2-40B4-BE49-F238E27FC236}">
                <a16:creationId xmlns:a16="http://schemas.microsoft.com/office/drawing/2014/main" id="{BE8A637D-8B71-44DF-895B-CDB52ED64870}"/>
              </a:ext>
            </a:extLst>
          </p:cNvPr>
          <p:cNvPicPr>
            <a:picLocks noChangeAspect="1"/>
          </p:cNvPicPr>
          <p:nvPr/>
        </p:nvPicPr>
        <p:blipFill>
          <a:blip r:embed="rId2"/>
          <a:stretch>
            <a:fillRect/>
          </a:stretch>
        </p:blipFill>
        <p:spPr>
          <a:xfrm>
            <a:off x="5933614" y="1378993"/>
            <a:ext cx="4606924" cy="4936795"/>
          </a:xfrm>
          <a:prstGeom prst="rect">
            <a:avLst/>
          </a:prstGeom>
        </p:spPr>
      </p:pic>
      <p:pic>
        <p:nvPicPr>
          <p:cNvPr id="5" name="Picture 4">
            <a:extLst>
              <a:ext uri="{FF2B5EF4-FFF2-40B4-BE49-F238E27FC236}">
                <a16:creationId xmlns:a16="http://schemas.microsoft.com/office/drawing/2014/main" id="{23519BAA-406D-44C8-BA71-66E67B8AFD4B}"/>
              </a:ext>
            </a:extLst>
          </p:cNvPr>
          <p:cNvPicPr>
            <a:picLocks noChangeAspect="1"/>
          </p:cNvPicPr>
          <p:nvPr/>
        </p:nvPicPr>
        <p:blipFill>
          <a:blip r:embed="rId3"/>
          <a:stretch>
            <a:fillRect/>
          </a:stretch>
        </p:blipFill>
        <p:spPr>
          <a:xfrm>
            <a:off x="660860" y="5859680"/>
            <a:ext cx="2191475" cy="566131"/>
          </a:xfrm>
          <a:prstGeom prst="rect">
            <a:avLst/>
          </a:prstGeom>
        </p:spPr>
      </p:pic>
      <p:pic>
        <p:nvPicPr>
          <p:cNvPr id="6" name="Picture 5">
            <a:extLst>
              <a:ext uri="{FF2B5EF4-FFF2-40B4-BE49-F238E27FC236}">
                <a16:creationId xmlns:a16="http://schemas.microsoft.com/office/drawing/2014/main" id="{FDCF4548-4575-4546-A0D5-7663E9C09F7D}"/>
              </a:ext>
            </a:extLst>
          </p:cNvPr>
          <p:cNvPicPr>
            <a:picLocks noChangeAspect="1"/>
          </p:cNvPicPr>
          <p:nvPr/>
        </p:nvPicPr>
        <p:blipFill>
          <a:blip r:embed="rId4"/>
          <a:stretch>
            <a:fillRect/>
          </a:stretch>
        </p:blipFill>
        <p:spPr>
          <a:xfrm>
            <a:off x="9715990" y="5859680"/>
            <a:ext cx="1581006" cy="503946"/>
          </a:xfrm>
          <a:prstGeom prst="rect">
            <a:avLst/>
          </a:prstGeom>
        </p:spPr>
      </p:pic>
      <p:sp>
        <p:nvSpPr>
          <p:cNvPr id="8" name="Rectangle 7">
            <a:extLst>
              <a:ext uri="{FF2B5EF4-FFF2-40B4-BE49-F238E27FC236}">
                <a16:creationId xmlns:a16="http://schemas.microsoft.com/office/drawing/2014/main" id="{3669ADC5-E760-4DF8-B9FE-DA1BA3AD9260}"/>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828BB62-65ED-433E-A4F2-D3A77735337E}"/>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8254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138" y="629789"/>
            <a:ext cx="11213869" cy="1077218"/>
          </a:xfrm>
          <a:prstGeom prst="rect">
            <a:avLst/>
          </a:prstGeom>
          <a:noFill/>
        </p:spPr>
        <p:txBody>
          <a:bodyPr wrap="square">
            <a:spAutoFit/>
          </a:bodyPr>
          <a:lstStyle/>
          <a:p>
            <a:pPr algn="l">
              <a:defRPr sz="3200" b="1">
                <a:solidFill>
                  <a:srgbClr val="003366"/>
                </a:solidFill>
              </a:defRPr>
            </a:pPr>
            <a:r>
              <a:rPr lang="en-US" dirty="0"/>
              <a:t>Integrating Risk Tools and the CKM Framework for Heart Failure Prevention</a:t>
            </a:r>
          </a:p>
        </p:txBody>
      </p:sp>
      <p:pic>
        <p:nvPicPr>
          <p:cNvPr id="8" name="Picture 7">
            <a:extLst>
              <a:ext uri="{FF2B5EF4-FFF2-40B4-BE49-F238E27FC236}">
                <a16:creationId xmlns:a16="http://schemas.microsoft.com/office/drawing/2014/main" id="{F26ABC97-7CD1-4D33-8E2D-502144CEA941}"/>
              </a:ext>
            </a:extLst>
          </p:cNvPr>
          <p:cNvPicPr>
            <a:picLocks noChangeAspect="1"/>
          </p:cNvPicPr>
          <p:nvPr/>
        </p:nvPicPr>
        <p:blipFill>
          <a:blip r:embed="rId3"/>
          <a:stretch>
            <a:fillRect/>
          </a:stretch>
        </p:blipFill>
        <p:spPr>
          <a:xfrm>
            <a:off x="4809114" y="1511830"/>
            <a:ext cx="6212068" cy="4214749"/>
          </a:xfrm>
          <a:prstGeom prst="rect">
            <a:avLst/>
          </a:prstGeom>
        </p:spPr>
      </p:pic>
      <p:sp>
        <p:nvSpPr>
          <p:cNvPr id="9" name="TextBox 8">
            <a:extLst>
              <a:ext uri="{FF2B5EF4-FFF2-40B4-BE49-F238E27FC236}">
                <a16:creationId xmlns:a16="http://schemas.microsoft.com/office/drawing/2014/main" id="{A53E61D3-5B4B-4E43-8F75-88BDBADE6FBC}"/>
              </a:ext>
            </a:extLst>
          </p:cNvPr>
          <p:cNvSpPr txBox="1"/>
          <p:nvPr/>
        </p:nvSpPr>
        <p:spPr>
          <a:xfrm>
            <a:off x="457199" y="2520027"/>
            <a:ext cx="4247804" cy="1015663"/>
          </a:xfrm>
          <a:prstGeom prst="rect">
            <a:avLst/>
          </a:prstGeom>
          <a:noFill/>
        </p:spPr>
        <p:txBody>
          <a:bodyPr wrap="square">
            <a:spAutoFit/>
          </a:bodyPr>
          <a:lstStyle/>
          <a:p>
            <a:pPr>
              <a:defRPr sz="2000">
                <a:solidFill>
                  <a:srgbClr val="323232"/>
                </a:solidFill>
              </a:defRPr>
            </a:pPr>
            <a:r>
              <a:rPr lang="en-US" dirty="0"/>
              <a:t>This statement highlights the growing evidence supporting risk scores and biomarker screening.</a:t>
            </a:r>
            <a:endParaRPr dirty="0"/>
          </a:p>
        </p:txBody>
      </p:sp>
      <p:pic>
        <p:nvPicPr>
          <p:cNvPr id="5" name="Picture 4">
            <a:extLst>
              <a:ext uri="{FF2B5EF4-FFF2-40B4-BE49-F238E27FC236}">
                <a16:creationId xmlns:a16="http://schemas.microsoft.com/office/drawing/2014/main" id="{7D652A94-6322-4863-AE6E-0979C157EB6D}"/>
              </a:ext>
            </a:extLst>
          </p:cNvPr>
          <p:cNvPicPr>
            <a:picLocks noChangeAspect="1"/>
          </p:cNvPicPr>
          <p:nvPr/>
        </p:nvPicPr>
        <p:blipFill>
          <a:blip r:embed="rId4"/>
          <a:stretch>
            <a:fillRect/>
          </a:stretch>
        </p:blipFill>
        <p:spPr>
          <a:xfrm>
            <a:off x="660860" y="5859680"/>
            <a:ext cx="2191475" cy="566131"/>
          </a:xfrm>
          <a:prstGeom prst="rect">
            <a:avLst/>
          </a:prstGeom>
        </p:spPr>
      </p:pic>
      <p:pic>
        <p:nvPicPr>
          <p:cNvPr id="6" name="Picture 5">
            <a:extLst>
              <a:ext uri="{FF2B5EF4-FFF2-40B4-BE49-F238E27FC236}">
                <a16:creationId xmlns:a16="http://schemas.microsoft.com/office/drawing/2014/main" id="{98A777E5-FD9E-4656-A10B-422B091C9F14}"/>
              </a:ext>
            </a:extLst>
          </p:cNvPr>
          <p:cNvPicPr>
            <a:picLocks noChangeAspect="1"/>
          </p:cNvPicPr>
          <p:nvPr/>
        </p:nvPicPr>
        <p:blipFill>
          <a:blip r:embed="rId5"/>
          <a:stretch>
            <a:fillRect/>
          </a:stretch>
        </p:blipFill>
        <p:spPr>
          <a:xfrm>
            <a:off x="9715990" y="5859680"/>
            <a:ext cx="1581006" cy="503946"/>
          </a:xfrm>
          <a:prstGeom prst="rect">
            <a:avLst/>
          </a:prstGeom>
        </p:spPr>
      </p:pic>
      <p:sp>
        <p:nvSpPr>
          <p:cNvPr id="7" name="Rectangle 6">
            <a:extLst>
              <a:ext uri="{FF2B5EF4-FFF2-40B4-BE49-F238E27FC236}">
                <a16:creationId xmlns:a16="http://schemas.microsoft.com/office/drawing/2014/main" id="{B3CCC6E7-A0E7-458C-B505-7B7A17133E3B}"/>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BC4F0DD-0CBA-4806-905E-5537031AD465}"/>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513" y="567775"/>
            <a:ext cx="11247120" cy="1077218"/>
          </a:xfrm>
          <a:prstGeom prst="rect">
            <a:avLst/>
          </a:prstGeom>
          <a:noFill/>
        </p:spPr>
        <p:txBody>
          <a:bodyPr wrap="square">
            <a:spAutoFit/>
          </a:bodyPr>
          <a:lstStyle/>
          <a:p>
            <a:pPr algn="l">
              <a:defRPr sz="3200" b="1">
                <a:solidFill>
                  <a:srgbClr val="003366"/>
                </a:solidFill>
              </a:defRPr>
            </a:pPr>
            <a:r>
              <a:rPr lang="en-US" dirty="0"/>
              <a:t>A multidisciplinary, team-based model is essential for meaningful HF prevention.</a:t>
            </a:r>
            <a:endParaRPr dirty="0"/>
          </a:p>
        </p:txBody>
      </p:sp>
      <p:sp>
        <p:nvSpPr>
          <p:cNvPr id="3" name="TextBox 2"/>
          <p:cNvSpPr txBox="1"/>
          <p:nvPr/>
        </p:nvSpPr>
        <p:spPr>
          <a:xfrm>
            <a:off x="457200" y="2068619"/>
            <a:ext cx="5270977" cy="2554545"/>
          </a:xfrm>
          <a:prstGeom prst="rect">
            <a:avLst/>
          </a:prstGeom>
          <a:noFill/>
        </p:spPr>
        <p:txBody>
          <a:bodyPr wrap="square">
            <a:spAutoFit/>
          </a:bodyPr>
          <a:lstStyle/>
          <a:p>
            <a:r>
              <a:rPr lang="en-US" sz="2000" dirty="0"/>
              <a:t>The statement calls for care models that integrate preventive cardiology and advanced heart failure with primary care, endocrinology, genetic counseling, physical medicine, pharmacy, and nutrition. It also emphasizes the importance of psychological health and social determinants of health in guiding personalized prevention strategies.</a:t>
            </a:r>
          </a:p>
        </p:txBody>
      </p:sp>
      <p:pic>
        <p:nvPicPr>
          <p:cNvPr id="8" name="Picture 7">
            <a:extLst>
              <a:ext uri="{FF2B5EF4-FFF2-40B4-BE49-F238E27FC236}">
                <a16:creationId xmlns:a16="http://schemas.microsoft.com/office/drawing/2014/main" id="{CB6E58A9-F406-43B8-A0A5-8EE213FEFDFF}"/>
              </a:ext>
            </a:extLst>
          </p:cNvPr>
          <p:cNvPicPr>
            <a:picLocks noChangeAspect="1"/>
          </p:cNvPicPr>
          <p:nvPr/>
        </p:nvPicPr>
        <p:blipFill>
          <a:blip r:embed="rId2"/>
          <a:stretch>
            <a:fillRect/>
          </a:stretch>
        </p:blipFill>
        <p:spPr>
          <a:xfrm>
            <a:off x="6232222" y="1280401"/>
            <a:ext cx="4799193" cy="4471215"/>
          </a:xfrm>
          <a:prstGeom prst="rect">
            <a:avLst/>
          </a:prstGeom>
        </p:spPr>
      </p:pic>
      <p:pic>
        <p:nvPicPr>
          <p:cNvPr id="5" name="Picture 4">
            <a:extLst>
              <a:ext uri="{FF2B5EF4-FFF2-40B4-BE49-F238E27FC236}">
                <a16:creationId xmlns:a16="http://schemas.microsoft.com/office/drawing/2014/main" id="{5EBF83D3-1373-4CB0-8310-78B696210BBB}"/>
              </a:ext>
            </a:extLst>
          </p:cNvPr>
          <p:cNvPicPr>
            <a:picLocks noChangeAspect="1"/>
          </p:cNvPicPr>
          <p:nvPr/>
        </p:nvPicPr>
        <p:blipFill>
          <a:blip r:embed="rId3"/>
          <a:stretch>
            <a:fillRect/>
          </a:stretch>
        </p:blipFill>
        <p:spPr>
          <a:xfrm>
            <a:off x="660860" y="5859680"/>
            <a:ext cx="2191475" cy="566131"/>
          </a:xfrm>
          <a:prstGeom prst="rect">
            <a:avLst/>
          </a:prstGeom>
        </p:spPr>
      </p:pic>
      <p:pic>
        <p:nvPicPr>
          <p:cNvPr id="6" name="Picture 5">
            <a:extLst>
              <a:ext uri="{FF2B5EF4-FFF2-40B4-BE49-F238E27FC236}">
                <a16:creationId xmlns:a16="http://schemas.microsoft.com/office/drawing/2014/main" id="{9CD30315-803C-4298-8A79-2602266D7625}"/>
              </a:ext>
            </a:extLst>
          </p:cNvPr>
          <p:cNvPicPr>
            <a:picLocks noChangeAspect="1"/>
          </p:cNvPicPr>
          <p:nvPr/>
        </p:nvPicPr>
        <p:blipFill>
          <a:blip r:embed="rId4"/>
          <a:stretch>
            <a:fillRect/>
          </a:stretch>
        </p:blipFill>
        <p:spPr>
          <a:xfrm>
            <a:off x="9715990" y="5859680"/>
            <a:ext cx="1581006" cy="503946"/>
          </a:xfrm>
          <a:prstGeom prst="rect">
            <a:avLst/>
          </a:prstGeom>
        </p:spPr>
      </p:pic>
      <p:sp>
        <p:nvSpPr>
          <p:cNvPr id="7" name="Rectangle 6">
            <a:extLst>
              <a:ext uri="{FF2B5EF4-FFF2-40B4-BE49-F238E27FC236}">
                <a16:creationId xmlns:a16="http://schemas.microsoft.com/office/drawing/2014/main" id="{8396CFEB-9875-4A60-99F3-1A908F973DD9}"/>
              </a:ext>
            </a:extLst>
          </p:cNvPr>
          <p:cNvSpPr/>
          <p:nvPr/>
        </p:nvSpPr>
        <p:spPr>
          <a:xfrm>
            <a:off x="168621" y="182880"/>
            <a:ext cx="11851583" cy="6533804"/>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A89968E-2F33-43F0-AAE4-F4D29C491495}"/>
              </a:ext>
            </a:extLst>
          </p:cNvPr>
          <p:cNvSpPr/>
          <p:nvPr/>
        </p:nvSpPr>
        <p:spPr>
          <a:xfrm>
            <a:off x="241069" y="257696"/>
            <a:ext cx="11696008" cy="635092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394</Words>
  <Application>Microsoft Office PowerPoint</Application>
  <PresentationFormat>Custom</PresentationFormat>
  <Paragraphs>17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Redefining Heart Failure Prevention: Key Insights from the HFSA–ASPC Joint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Heart Failure Prevention: Key Insights from the HFSA–ASPC Joint Statement</dc:title>
  <dc:subject/>
  <dc:creator>Diana De Oliveira</dc:creator>
  <cp:keywords/>
  <dc:description>generated using python-pptx</dc:description>
  <cp:lastModifiedBy>Diana De Oliveira</cp:lastModifiedBy>
  <cp:revision>9</cp:revision>
  <dcterms:created xsi:type="dcterms:W3CDTF">2013-01-27T09:14:16Z</dcterms:created>
  <dcterms:modified xsi:type="dcterms:W3CDTF">2025-08-05T19:27:04Z</dcterms:modified>
  <cp:category/>
</cp:coreProperties>
</file>