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2"/>
  </p:notesMasterIdLst>
  <p:sldIdLst>
    <p:sldId id="329" r:id="rId5"/>
    <p:sldId id="566" r:id="rId6"/>
    <p:sldId id="567" r:id="rId7"/>
    <p:sldId id="569" r:id="rId8"/>
    <p:sldId id="570" r:id="rId9"/>
    <p:sldId id="571" r:id="rId10"/>
    <p:sldId id="5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1686"/>
    <a:srgbClr val="012550"/>
    <a:srgbClr val="2E6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65" autoAdjust="0"/>
  </p:normalViewPr>
  <p:slideViewPr>
    <p:cSldViewPr snapToGrid="0">
      <p:cViewPr varScale="1">
        <p:scale>
          <a:sx n="95" d="100"/>
          <a:sy n="95" d="100"/>
        </p:scale>
        <p:origin x="396" y="66"/>
      </p:cViewPr>
      <p:guideLst/>
    </p:cSldViewPr>
  </p:slideViewPr>
  <p:outlineViewPr>
    <p:cViewPr>
      <p:scale>
        <a:sx n="33" d="100"/>
        <a:sy n="33" d="100"/>
      </p:scale>
      <p:origin x="0" y="-14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81310-3F22-4DBE-9A5B-69FA737F618B}"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B4093-214F-4402-AF9E-776C9124A026}" type="slidenum">
              <a:rPr lang="en-US" smtClean="0"/>
              <a:t>‹#›</a:t>
            </a:fld>
            <a:endParaRPr lang="en-US"/>
          </a:p>
        </p:txBody>
      </p:sp>
    </p:spTree>
    <p:extLst>
      <p:ext uri="{BB962C8B-B14F-4D97-AF65-F5344CB8AC3E}">
        <p14:creationId xmlns:p14="http://schemas.microsoft.com/office/powerpoint/2010/main" val="194353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B4093-214F-4402-AF9E-776C9124A026}" type="slidenum">
              <a:rPr lang="en-US" smtClean="0"/>
              <a:t>1</a:t>
            </a:fld>
            <a:endParaRPr lang="en-US"/>
          </a:p>
        </p:txBody>
      </p:sp>
    </p:spTree>
    <p:extLst>
      <p:ext uri="{BB962C8B-B14F-4D97-AF65-F5344CB8AC3E}">
        <p14:creationId xmlns:p14="http://schemas.microsoft.com/office/powerpoint/2010/main" val="58892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B4093-214F-4402-AF9E-776C9124A026}" type="slidenum">
              <a:rPr lang="en-US" smtClean="0"/>
              <a:t>2</a:t>
            </a:fld>
            <a:endParaRPr lang="en-US"/>
          </a:p>
        </p:txBody>
      </p:sp>
    </p:spTree>
    <p:extLst>
      <p:ext uri="{BB962C8B-B14F-4D97-AF65-F5344CB8AC3E}">
        <p14:creationId xmlns:p14="http://schemas.microsoft.com/office/powerpoint/2010/main" val="81298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B4093-214F-4402-AF9E-776C9124A026}" type="slidenum">
              <a:rPr lang="en-US" smtClean="0"/>
              <a:t>3</a:t>
            </a:fld>
            <a:endParaRPr lang="en-US"/>
          </a:p>
        </p:txBody>
      </p:sp>
    </p:spTree>
    <p:extLst>
      <p:ext uri="{BB962C8B-B14F-4D97-AF65-F5344CB8AC3E}">
        <p14:creationId xmlns:p14="http://schemas.microsoft.com/office/powerpoint/2010/main" val="193671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B4093-214F-4402-AF9E-776C9124A026}" type="slidenum">
              <a:rPr lang="en-US" smtClean="0"/>
              <a:t>4</a:t>
            </a:fld>
            <a:endParaRPr lang="en-US"/>
          </a:p>
        </p:txBody>
      </p:sp>
    </p:spTree>
    <p:extLst>
      <p:ext uri="{BB962C8B-B14F-4D97-AF65-F5344CB8AC3E}">
        <p14:creationId xmlns:p14="http://schemas.microsoft.com/office/powerpoint/2010/main" val="311771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B4093-214F-4402-AF9E-776C9124A026}" type="slidenum">
              <a:rPr lang="en-US" smtClean="0"/>
              <a:t>5</a:t>
            </a:fld>
            <a:endParaRPr lang="en-US"/>
          </a:p>
        </p:txBody>
      </p:sp>
    </p:spTree>
    <p:extLst>
      <p:ext uri="{BB962C8B-B14F-4D97-AF65-F5344CB8AC3E}">
        <p14:creationId xmlns:p14="http://schemas.microsoft.com/office/powerpoint/2010/main" val="232914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B4093-214F-4402-AF9E-776C9124A026}" type="slidenum">
              <a:rPr lang="en-US" smtClean="0"/>
              <a:t>6</a:t>
            </a:fld>
            <a:endParaRPr lang="en-US"/>
          </a:p>
        </p:txBody>
      </p:sp>
    </p:spTree>
    <p:extLst>
      <p:ext uri="{BB962C8B-B14F-4D97-AF65-F5344CB8AC3E}">
        <p14:creationId xmlns:p14="http://schemas.microsoft.com/office/powerpoint/2010/main" val="373881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B4093-214F-4402-AF9E-776C9124A026}" type="slidenum">
              <a:rPr lang="en-US" smtClean="0"/>
              <a:t>7</a:t>
            </a:fld>
            <a:endParaRPr lang="en-US"/>
          </a:p>
        </p:txBody>
      </p:sp>
    </p:spTree>
    <p:extLst>
      <p:ext uri="{BB962C8B-B14F-4D97-AF65-F5344CB8AC3E}">
        <p14:creationId xmlns:p14="http://schemas.microsoft.com/office/powerpoint/2010/main" val="230621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2789" y="2419665"/>
            <a:ext cx="10363197" cy="1468967"/>
          </a:xfrm>
        </p:spPr>
        <p:txBody>
          <a:bodyPr lIns="0" tIns="0" bIns="0" anchor="t" anchorCtr="0">
            <a:noAutofit/>
          </a:bodyPr>
          <a:lstStyle>
            <a:lvl1pPr>
              <a:defRPr sz="9066" b="0" i="0">
                <a:solidFill>
                  <a:schemeClr val="tx2"/>
                </a:solidFill>
                <a:latin typeface="65 Helvetica Medium"/>
                <a:cs typeface="65 Helvetica Medium"/>
              </a:defRPr>
            </a:lvl1pPr>
          </a:lstStyle>
          <a:p>
            <a:r>
              <a:rPr lang="en-US" dirty="0"/>
              <a:t>TITLE PAGE</a:t>
            </a:r>
          </a:p>
        </p:txBody>
      </p:sp>
      <p:sp>
        <p:nvSpPr>
          <p:cNvPr id="16" name="Text Placeholder 2"/>
          <p:cNvSpPr>
            <a:spLocks noGrp="1"/>
          </p:cNvSpPr>
          <p:nvPr>
            <p:ph idx="13" hasCustomPrompt="1"/>
          </p:nvPr>
        </p:nvSpPr>
        <p:spPr>
          <a:xfrm>
            <a:off x="609600" y="3795167"/>
            <a:ext cx="10972800" cy="1045156"/>
          </a:xfrm>
          <a:prstGeom prst="rect">
            <a:avLst/>
          </a:prstGeom>
        </p:spPr>
        <p:txBody>
          <a:bodyPr vert="horz" lIns="91440" tIns="45720" rIns="91440" bIns="45720" rtlCol="0">
            <a:normAutofit/>
          </a:bodyPr>
          <a:lstStyle>
            <a:lvl1pPr marL="0" indent="0" algn="ctr">
              <a:buFontTx/>
              <a:buNone/>
              <a:defRPr b="0" i="0">
                <a:solidFill>
                  <a:schemeClr val="tx2"/>
                </a:solidFill>
                <a:latin typeface="45 Helvetica Light"/>
                <a:cs typeface="45 Helvetica Light"/>
              </a:defRPr>
            </a:lvl1pPr>
            <a:lvl2pPr marL="609585" indent="0" algn="ctr">
              <a:buFontTx/>
              <a:buNone/>
              <a:defRPr b="0" i="0">
                <a:latin typeface="45 Helvetica Light"/>
                <a:cs typeface="45 Helvetica Light"/>
              </a:defRPr>
            </a:lvl2pPr>
            <a:lvl3pPr marL="1219170" indent="0" algn="ctr">
              <a:buFontTx/>
              <a:buNone/>
              <a:defRPr b="0" i="0">
                <a:latin typeface="45 Helvetica Light"/>
                <a:cs typeface="45 Helvetica Light"/>
              </a:defRPr>
            </a:lvl3pPr>
          </a:lstStyle>
          <a:p>
            <a:pPr lvl="0"/>
            <a:r>
              <a:rPr lang="en-US" dirty="0"/>
              <a:t>Click to edit Master subtitle styles</a:t>
            </a:r>
          </a:p>
        </p:txBody>
      </p:sp>
      <p:sp>
        <p:nvSpPr>
          <p:cNvPr id="34" name="Slide Number Placeholder 5"/>
          <p:cNvSpPr>
            <a:spLocks noGrp="1"/>
          </p:cNvSpPr>
          <p:nvPr>
            <p:ph type="sldNum" sz="quarter" idx="12"/>
          </p:nvPr>
        </p:nvSpPr>
        <p:spPr>
          <a:xfrm>
            <a:off x="8488867" y="6480718"/>
            <a:ext cx="2844800" cy="366183"/>
          </a:xfrm>
        </p:spPr>
        <p:txBody>
          <a:bodyPr/>
          <a:lstStyle>
            <a:lvl1pPr>
              <a:defRPr b="0" i="0">
                <a:latin typeface="35 Helvetica Thin"/>
                <a:cs typeface="35 Helvetica Thin"/>
              </a:defRPr>
            </a:lvl1pPr>
          </a:lstStyle>
          <a:p>
            <a:fld id="{D1790BBE-1C8C-6D4B-95B7-97B28DA7EC74}" type="slidenum">
              <a:rPr lang="en-US" smtClean="0"/>
              <a:pPr/>
              <a:t>‹#›</a:t>
            </a:fld>
            <a:endParaRPr lang="en-US" dirty="0"/>
          </a:p>
        </p:txBody>
      </p:sp>
    </p:spTree>
    <p:extLst>
      <p:ext uri="{BB962C8B-B14F-4D97-AF65-F5344CB8AC3E}">
        <p14:creationId xmlns:p14="http://schemas.microsoft.com/office/powerpoint/2010/main" val="427156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userDrawn="1"/>
        </p:nvPicPr>
        <p:blipFill rotWithShape="1">
          <a:blip r:embed="rId2"/>
          <a:srcRect l="8914" t="13026" r="75856" b="78333"/>
          <a:stretch/>
        </p:blipFill>
        <p:spPr>
          <a:xfrm>
            <a:off x="90297" y="6183795"/>
            <a:ext cx="1949071" cy="622045"/>
          </a:xfrm>
          <a:prstGeom prst="rect">
            <a:avLst/>
          </a:prstGeom>
        </p:spPr>
      </p:pic>
      <p:pic>
        <p:nvPicPr>
          <p:cNvPr id="12" name="Content Placeholder 5">
            <a:extLst>
              <a:ext uri="{FF2B5EF4-FFF2-40B4-BE49-F238E27FC236}">
                <a16:creationId xmlns:a16="http://schemas.microsoft.com/office/drawing/2014/main" id="{4994BDB8-C74D-40EF-BD7D-AEB7042C8AA5}"/>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790465" y="6183795"/>
            <a:ext cx="4539583" cy="622045"/>
          </a:xfrm>
          <a:prstGeom prst="rect">
            <a:avLst/>
          </a:prstGeom>
        </p:spPr>
      </p:pic>
      <p:pic>
        <p:nvPicPr>
          <p:cNvPr id="14" name="Picture 4" descr="http://www.asas.or.jp/jhfs/topics/jcf_eic_to_jhfs.jpg">
            <a:extLst>
              <a:ext uri="{FF2B5EF4-FFF2-40B4-BE49-F238E27FC236}">
                <a16:creationId xmlns:a16="http://schemas.microsoft.com/office/drawing/2014/main" id="{1D71EE84-1B90-DD45-9982-1D5D4DD584D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87235" t="87098" r="4382" b="4902"/>
          <a:stretch/>
        </p:blipFill>
        <p:spPr bwMode="auto">
          <a:xfrm>
            <a:off x="11126253" y="6213615"/>
            <a:ext cx="975452" cy="52366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3CD7CF5-7DA0-794F-A4A2-B729D32667C4}"/>
              </a:ext>
            </a:extLst>
          </p:cNvPr>
          <p:cNvSpPr/>
          <p:nvPr userDrawn="1"/>
        </p:nvSpPr>
        <p:spPr>
          <a:xfrm>
            <a:off x="0" y="0"/>
            <a:ext cx="12192000" cy="1010093"/>
          </a:xfrm>
          <a:prstGeom prst="rect">
            <a:avLst/>
          </a:prstGeom>
          <a:solidFill>
            <a:srgbClr val="0125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rgbClr val="012550"/>
              </a:solidFill>
            </a:endParaRPr>
          </a:p>
        </p:txBody>
      </p:sp>
      <p:sp>
        <p:nvSpPr>
          <p:cNvPr id="16" name="Title 1">
            <a:extLst>
              <a:ext uri="{FF2B5EF4-FFF2-40B4-BE49-F238E27FC236}">
                <a16:creationId xmlns:a16="http://schemas.microsoft.com/office/drawing/2014/main" id="{D2DCAC9C-B8AE-3044-A9AE-54BEF4ADF6B3}"/>
              </a:ext>
            </a:extLst>
          </p:cNvPr>
          <p:cNvSpPr>
            <a:spLocks noGrp="1"/>
          </p:cNvSpPr>
          <p:nvPr>
            <p:ph type="ctrTitle" hasCustomPrompt="1"/>
          </p:nvPr>
        </p:nvSpPr>
        <p:spPr>
          <a:xfrm>
            <a:off x="712374" y="347506"/>
            <a:ext cx="10792051" cy="738217"/>
          </a:xfrm>
        </p:spPr>
        <p:txBody>
          <a:bodyPr lIns="0" tIns="0" bIns="0" anchor="t" anchorCtr="0">
            <a:noAutofit/>
          </a:bodyPr>
          <a:lstStyle>
            <a:lvl1pPr algn="l">
              <a:defRPr sz="3600" b="1" i="0">
                <a:solidFill>
                  <a:schemeClr val="bg1"/>
                </a:solidFill>
                <a:latin typeface="Myriad Pro" panose="020B0503030403090204" pitchFamily="34" charset="0"/>
                <a:cs typeface="Myriad Pro" panose="020B0503030403090204" pitchFamily="34" charset="0"/>
              </a:defRPr>
            </a:lvl1pPr>
          </a:lstStyle>
          <a:p>
            <a:r>
              <a:rPr lang="en-US" dirty="0"/>
              <a:t>HEADER 44PT</a:t>
            </a:r>
          </a:p>
        </p:txBody>
      </p:sp>
      <p:sp>
        <p:nvSpPr>
          <p:cNvPr id="2" name="Content Placeholder 4">
            <a:extLst>
              <a:ext uri="{FF2B5EF4-FFF2-40B4-BE49-F238E27FC236}">
                <a16:creationId xmlns:a16="http://schemas.microsoft.com/office/drawing/2014/main" id="{7BC50E3E-262D-EB8B-1F66-58FDFC785EA3}"/>
              </a:ext>
            </a:extLst>
          </p:cNvPr>
          <p:cNvSpPr txBox="1">
            <a:spLocks/>
          </p:cNvSpPr>
          <p:nvPr userDrawn="1"/>
        </p:nvSpPr>
        <p:spPr>
          <a:xfrm>
            <a:off x="7749348" y="6606734"/>
            <a:ext cx="2717501" cy="18994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800" i="1" dirty="0">
                <a:latin typeface="Myriad Pro" panose="020B0503030403020204" pitchFamily="34" charset="0"/>
              </a:rPr>
              <a:t>S. Chuzi, et al. J </a:t>
            </a:r>
            <a:r>
              <a:rPr lang="fr-FR" sz="800" i="1" dirty="0" err="1">
                <a:latin typeface="Myriad Pro" panose="020B0503030403020204" pitchFamily="34" charset="0"/>
              </a:rPr>
              <a:t>Card</a:t>
            </a:r>
            <a:r>
              <a:rPr lang="fr-FR" sz="800" i="1" dirty="0">
                <a:latin typeface="Myriad Pro" panose="020B0503030403020204" pitchFamily="34" charset="0"/>
              </a:rPr>
              <a:t> Fail 2024</a:t>
            </a:r>
          </a:p>
        </p:txBody>
      </p:sp>
      <p:sp>
        <p:nvSpPr>
          <p:cNvPr id="3" name="TextBox 2">
            <a:extLst>
              <a:ext uri="{FF2B5EF4-FFF2-40B4-BE49-F238E27FC236}">
                <a16:creationId xmlns:a16="http://schemas.microsoft.com/office/drawing/2014/main" id="{0AE9C9C8-22D3-3AA6-07F5-DE4DDFD1759C}"/>
              </a:ext>
            </a:extLst>
          </p:cNvPr>
          <p:cNvSpPr txBox="1"/>
          <p:nvPr userDrawn="1"/>
        </p:nvSpPr>
        <p:spPr>
          <a:xfrm>
            <a:off x="6591300" y="6145069"/>
            <a:ext cx="4534953" cy="461665"/>
          </a:xfrm>
          <a:prstGeom prst="rect">
            <a:avLst/>
          </a:prstGeom>
          <a:noFill/>
        </p:spPr>
        <p:txBody>
          <a:bodyPr wrap="square">
            <a:spAutoFit/>
          </a:bodyPr>
          <a:lstStyle/>
          <a:p>
            <a:pPr lvl="4"/>
            <a:r>
              <a:rPr lang="en-US" sz="800" b="0" i="1" kern="1200" dirty="0">
                <a:solidFill>
                  <a:schemeClr val="tx1"/>
                </a:solidFill>
                <a:effectLst/>
                <a:latin typeface="Myriad Pro" panose="020B0503030403020204" pitchFamily="34" charset="0"/>
              </a:rPr>
              <a:t>Integration of Palliative Care into Heart Failure Care: Consensus-Based Recommendations from the Heart Failure Society of America </a:t>
            </a:r>
            <a:r>
              <a:rPr lang="en-US" sz="800" dirty="0">
                <a:latin typeface="Myriad Pro" panose="020B0503030403020204" pitchFamily="34" charset="0"/>
              </a:rPr>
              <a:t>D</a:t>
            </a:r>
            <a:r>
              <a:rPr lang="en-US" sz="800" b="0" i="0" kern="1200" dirty="0">
                <a:solidFill>
                  <a:schemeClr val="tx1"/>
                </a:solidFill>
                <a:effectLst/>
                <a:latin typeface="Myriad Pro" panose="020B0503030403020204" pitchFamily="34" charset="0"/>
              </a:rPr>
              <a:t>OI: 10.1016/j.cardfail.2024.10.435</a:t>
            </a:r>
            <a:endParaRPr lang="en-US" sz="800" b="0" i="0" dirty="0">
              <a:latin typeface="Myriad Pro" panose="020B0503030403020204" pitchFamily="34" charset="0"/>
            </a:endParaRPr>
          </a:p>
        </p:txBody>
      </p:sp>
    </p:spTree>
    <p:extLst>
      <p:ext uri="{BB962C8B-B14F-4D97-AF65-F5344CB8AC3E}">
        <p14:creationId xmlns:p14="http://schemas.microsoft.com/office/powerpoint/2010/main" val="1128509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B3550-1C77-F148-ACAF-CACC439833AD}" type="datetime1">
              <a:rPr lang="en-US" smtClean="0"/>
              <a:t>11/22/2024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90BBE-1C8C-6D4B-95B7-97B28DA7EC74}" type="slidenum">
              <a:rPr lang="en-US" smtClean="0"/>
              <a:t>‹#›</a:t>
            </a:fld>
            <a:endParaRPr lang="en-US"/>
          </a:p>
        </p:txBody>
      </p:sp>
    </p:spTree>
    <p:extLst>
      <p:ext uri="{BB962C8B-B14F-4D97-AF65-F5344CB8AC3E}">
        <p14:creationId xmlns:p14="http://schemas.microsoft.com/office/powerpoint/2010/main" val="850709426"/>
      </p:ext>
    </p:extLst>
  </p:cSld>
  <p:clrMap bg1="lt1" tx1="dk1" bg2="lt2" tx2="dk2" accent1="accent1" accent2="accent2" accent3="accent3" accent4="accent4" accent5="accent5" accent6="accent6" hlink="hlink" folHlink="folHlink"/>
  <p:sldLayoutIdLst>
    <p:sldLayoutId id="2147483685" r:id="rId1"/>
    <p:sldLayoutId id="2147483686" r:id="rId2"/>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1" y="3290774"/>
            <a:ext cx="10363197" cy="1468967"/>
          </a:xfrm>
        </p:spPr>
        <p:txBody>
          <a:bodyPr/>
          <a:lstStyle/>
          <a:p>
            <a:pPr algn="ctr"/>
            <a:r>
              <a:rPr lang="en-US" sz="3600" b="1" dirty="0"/>
              <a:t>Integration of Palliative Care into Heart Failure Care: Consensus-Based Recommendations from the Heart Failure Society of America</a:t>
            </a:r>
            <a:r>
              <a:rPr lang="en-US" sz="3600" dirty="0"/>
              <a:t>  </a:t>
            </a:r>
            <a:endParaRPr lang="en-US" sz="3600" b="1" dirty="0">
              <a:solidFill>
                <a:srgbClr val="012550"/>
              </a:solidFill>
              <a:latin typeface="Myriad Pro" panose="020B0503030403090204" pitchFamily="34" charset="0"/>
            </a:endParaRPr>
          </a:p>
        </p:txBody>
      </p:sp>
      <p:sp>
        <p:nvSpPr>
          <p:cNvPr id="5" name="Content Placeholder 4"/>
          <p:cNvSpPr>
            <a:spLocks noGrp="1"/>
          </p:cNvSpPr>
          <p:nvPr>
            <p:ph idx="13"/>
          </p:nvPr>
        </p:nvSpPr>
        <p:spPr>
          <a:xfrm>
            <a:off x="439592" y="4983696"/>
            <a:ext cx="10972800" cy="347930"/>
          </a:xfrm>
        </p:spPr>
        <p:txBody>
          <a:bodyPr>
            <a:normAutofit lnSpcReduction="10000"/>
          </a:bodyPr>
          <a:lstStyle/>
          <a:p>
            <a:r>
              <a:rPr lang="en-US" sz="2000" dirty="0"/>
              <a:t>S. Chuzi, </a:t>
            </a:r>
            <a:r>
              <a:rPr lang="en-US" sz="2000" i="1" dirty="0"/>
              <a:t>et al. J Card Fail </a:t>
            </a:r>
            <a:r>
              <a:rPr lang="en-US" sz="2000" dirty="0"/>
              <a:t>2024</a:t>
            </a:r>
          </a:p>
        </p:txBody>
      </p:sp>
      <p:pic>
        <p:nvPicPr>
          <p:cNvPr id="9" name="Content Placeholder 5">
            <a:extLst>
              <a:ext uri="{FF2B5EF4-FFF2-40B4-BE49-F238E27FC236}">
                <a16:creationId xmlns:a16="http://schemas.microsoft.com/office/drawing/2014/main" id="{D807E5FD-6EF5-4554-A495-29513CA0D8E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11834" y="1740386"/>
            <a:ext cx="5805666" cy="857418"/>
          </a:xfrm>
          <a:prstGeom prst="rect">
            <a:avLst/>
          </a:prstGeom>
          <a:ln>
            <a:noFill/>
          </a:ln>
          <a:effectLst>
            <a:outerShdw sx="1000" sy="1000" algn="tl" rotWithShape="0">
              <a:srgbClr val="333333"/>
            </a:outerShdw>
          </a:effectLst>
        </p:spPr>
      </p:pic>
      <p:pic>
        <p:nvPicPr>
          <p:cNvPr id="6" name="Picture 5">
            <a:extLst>
              <a:ext uri="{FF2B5EF4-FFF2-40B4-BE49-F238E27FC236}">
                <a16:creationId xmlns:a16="http://schemas.microsoft.com/office/drawing/2014/main" id="{03014E4A-07B7-42AB-815C-F99AA576353A}"/>
              </a:ext>
            </a:extLst>
          </p:cNvPr>
          <p:cNvPicPr>
            <a:picLocks noChangeAspect="1"/>
          </p:cNvPicPr>
          <p:nvPr/>
        </p:nvPicPr>
        <p:blipFill rotWithShape="1">
          <a:blip r:embed="rId4"/>
          <a:srcRect l="8914" t="13026" r="75856" b="78333"/>
          <a:stretch/>
        </p:blipFill>
        <p:spPr>
          <a:xfrm>
            <a:off x="1382361" y="1700339"/>
            <a:ext cx="3263628" cy="1041585"/>
          </a:xfrm>
          <a:prstGeom prst="rect">
            <a:avLst/>
          </a:prstGeom>
          <a:ln>
            <a:noFill/>
          </a:ln>
          <a:effectLst>
            <a:outerShdw sx="1000" sy="1000" algn="tl" rotWithShape="0">
              <a:srgbClr val="333333"/>
            </a:outerShdw>
          </a:effectLst>
        </p:spPr>
      </p:pic>
      <p:sp>
        <p:nvSpPr>
          <p:cNvPr id="2" name="Rectangle 1">
            <a:extLst>
              <a:ext uri="{FF2B5EF4-FFF2-40B4-BE49-F238E27FC236}">
                <a16:creationId xmlns:a16="http://schemas.microsoft.com/office/drawing/2014/main" id="{09DBC214-B26A-6747-955B-D0C3CD27A7D4}"/>
              </a:ext>
            </a:extLst>
          </p:cNvPr>
          <p:cNvSpPr/>
          <p:nvPr/>
        </p:nvSpPr>
        <p:spPr>
          <a:xfrm>
            <a:off x="0" y="0"/>
            <a:ext cx="12192000" cy="1010093"/>
          </a:xfrm>
          <a:prstGeom prst="rect">
            <a:avLst/>
          </a:prstGeom>
          <a:solidFill>
            <a:srgbClr val="0125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rgbClr val="012550"/>
              </a:solidFill>
            </a:endParaRPr>
          </a:p>
        </p:txBody>
      </p:sp>
      <p:sp>
        <p:nvSpPr>
          <p:cNvPr id="7" name="Rectangle 6">
            <a:extLst>
              <a:ext uri="{FF2B5EF4-FFF2-40B4-BE49-F238E27FC236}">
                <a16:creationId xmlns:a16="http://schemas.microsoft.com/office/drawing/2014/main" id="{B0C951B5-763C-C747-B639-862281F8A62C}"/>
              </a:ext>
            </a:extLst>
          </p:cNvPr>
          <p:cNvSpPr/>
          <p:nvPr/>
        </p:nvSpPr>
        <p:spPr>
          <a:xfrm>
            <a:off x="0" y="5879805"/>
            <a:ext cx="12192000" cy="1010093"/>
          </a:xfrm>
          <a:prstGeom prst="rect">
            <a:avLst/>
          </a:prstGeom>
          <a:solidFill>
            <a:srgbClr val="0125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rgbClr val="012550"/>
              </a:solidFill>
            </a:endParaRPr>
          </a:p>
        </p:txBody>
      </p:sp>
    </p:spTree>
    <p:extLst>
      <p:ext uri="{BB962C8B-B14F-4D97-AF65-F5344CB8AC3E}">
        <p14:creationId xmlns:p14="http://schemas.microsoft.com/office/powerpoint/2010/main" val="238133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6CFD3C-4979-CC44-BF4F-274967A88252}"/>
              </a:ext>
            </a:extLst>
          </p:cNvPr>
          <p:cNvSpPr/>
          <p:nvPr/>
        </p:nvSpPr>
        <p:spPr>
          <a:xfrm>
            <a:off x="0" y="0"/>
            <a:ext cx="12192000" cy="1010093"/>
          </a:xfrm>
          <a:prstGeom prst="rect">
            <a:avLst/>
          </a:prstGeom>
          <a:solidFill>
            <a:srgbClr val="0125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rgbClr val="012550"/>
              </a:solidFill>
            </a:endParaRPr>
          </a:p>
        </p:txBody>
      </p:sp>
      <p:sp>
        <p:nvSpPr>
          <p:cNvPr id="2" name="Title 1">
            <a:extLst>
              <a:ext uri="{FF2B5EF4-FFF2-40B4-BE49-F238E27FC236}">
                <a16:creationId xmlns:a16="http://schemas.microsoft.com/office/drawing/2014/main" id="{E4AA4AFD-1D9A-4122-8163-D5192907F5DC}"/>
              </a:ext>
            </a:extLst>
          </p:cNvPr>
          <p:cNvSpPr>
            <a:spLocks noGrp="1"/>
          </p:cNvSpPr>
          <p:nvPr>
            <p:ph type="ctrTitle"/>
          </p:nvPr>
        </p:nvSpPr>
        <p:spPr/>
        <p:txBody>
          <a:bodyPr/>
          <a:lstStyle/>
          <a:p>
            <a:r>
              <a:rPr lang="en-US" b="1" dirty="0">
                <a:latin typeface="Myriad Pro" panose="020B0503030403090204" pitchFamily="34" charset="0"/>
              </a:rPr>
              <a:t>Top 10 Take-Home Messages</a:t>
            </a:r>
          </a:p>
        </p:txBody>
      </p:sp>
      <p:sp>
        <p:nvSpPr>
          <p:cNvPr id="3" name="Content Placeholder 2">
            <a:extLst>
              <a:ext uri="{FF2B5EF4-FFF2-40B4-BE49-F238E27FC236}">
                <a16:creationId xmlns:a16="http://schemas.microsoft.com/office/drawing/2014/main" id="{0B0A871A-3DC2-4EDC-A5BD-54B44419D9DD}"/>
              </a:ext>
            </a:extLst>
          </p:cNvPr>
          <p:cNvSpPr>
            <a:spLocks noGrp="1"/>
          </p:cNvSpPr>
          <p:nvPr>
            <p:ph idx="4294967295"/>
          </p:nvPr>
        </p:nvSpPr>
        <p:spPr>
          <a:xfrm>
            <a:off x="712374" y="1473251"/>
            <a:ext cx="11044237" cy="4675188"/>
          </a:xfrm>
        </p:spPr>
        <p:txBody>
          <a:bodyPr>
            <a:normAutofit/>
          </a:bodyPr>
          <a:lstStyle/>
          <a:p>
            <a:pPr marL="514350" indent="-514350">
              <a:buFont typeface="+mj-lt"/>
              <a:buAutoNum type="arabicPeriod"/>
            </a:pPr>
            <a:r>
              <a:rPr lang="en-US" sz="2500" dirty="0">
                <a:latin typeface="Myriad Pro" panose="020B0503030403020204" pitchFamily="34" charset="0"/>
              </a:rPr>
              <a:t>Palliative care is medical care for patients with serious illness that aims to enhance quality of life and assist with complex decision-making</a:t>
            </a:r>
          </a:p>
          <a:p>
            <a:pPr marL="514350" indent="-514350">
              <a:buFont typeface="+mj-lt"/>
              <a:buAutoNum type="arabicPeriod"/>
            </a:pPr>
            <a:r>
              <a:rPr lang="en-US" sz="2500" dirty="0">
                <a:latin typeface="Myriad Pro" panose="020B0503030403020204" pitchFamily="34" charset="0"/>
              </a:rPr>
              <a:t>Palliative care interventions improve disease-specific quality of life, symptom control, and caregiver burden among patients with HF</a:t>
            </a:r>
          </a:p>
          <a:p>
            <a:pPr marL="514350" indent="-514350">
              <a:buFont typeface="+mj-lt"/>
              <a:buAutoNum type="arabicPeriod"/>
            </a:pPr>
            <a:r>
              <a:rPr lang="en-US" sz="2500" dirty="0">
                <a:latin typeface="Myriad Pro" panose="020B0503030403020204" pitchFamily="34" charset="0"/>
              </a:rPr>
              <a:t>HF clinicians should be skilled in providing primary palliative care with competence in basic domains including management of physical and psychosocial symptoms and serious illness communication</a:t>
            </a:r>
          </a:p>
          <a:p>
            <a:pPr marL="514350" indent="-514350">
              <a:buFont typeface="+mj-lt"/>
              <a:buAutoNum type="arabicPeriod"/>
            </a:pPr>
            <a:r>
              <a:rPr lang="en-US" sz="2500" dirty="0">
                <a:latin typeface="Myriad Pro" panose="020B0503030403020204" pitchFamily="34" charset="0"/>
              </a:rPr>
              <a:t>Referral to specialty palliative care is indicated for certain patient subsets; ideally, palliative care specialists have familiarity with complex HF care</a:t>
            </a:r>
          </a:p>
          <a:p>
            <a:pPr marL="514350" indent="-514350">
              <a:buFont typeface="+mj-lt"/>
              <a:buAutoNum type="arabicPeriod"/>
            </a:pPr>
            <a:r>
              <a:rPr lang="en-US" sz="2500" dirty="0">
                <a:latin typeface="Myriad Pro" panose="020B0503030403020204" pitchFamily="34" charset="0"/>
              </a:rPr>
              <a:t>Impactful palliative care models maximize alignment of available clinical resources with the clinical needs of the population served</a:t>
            </a:r>
          </a:p>
          <a:p>
            <a:pPr marL="0" indent="0">
              <a:buNone/>
            </a:pPr>
            <a:endParaRPr lang="en-US" sz="2500" dirty="0">
              <a:latin typeface="Myriad Pro" panose="020B0503030403020204" pitchFamily="34" charset="0"/>
            </a:endParaRPr>
          </a:p>
        </p:txBody>
      </p:sp>
      <p:sp>
        <p:nvSpPr>
          <p:cNvPr id="5" name="TextBox 4">
            <a:extLst>
              <a:ext uri="{FF2B5EF4-FFF2-40B4-BE49-F238E27FC236}">
                <a16:creationId xmlns:a16="http://schemas.microsoft.com/office/drawing/2014/main" id="{C125720C-F2C5-F340-880F-A0C5DA101220}"/>
              </a:ext>
            </a:extLst>
          </p:cNvPr>
          <p:cNvSpPr txBox="1"/>
          <p:nvPr/>
        </p:nvSpPr>
        <p:spPr>
          <a:xfrm>
            <a:off x="4142342" y="6654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928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4466890-81EF-0540-AE9E-2654E3538FC3}"/>
              </a:ext>
            </a:extLst>
          </p:cNvPr>
          <p:cNvSpPr>
            <a:spLocks noGrp="1"/>
          </p:cNvSpPr>
          <p:nvPr>
            <p:ph type="ftr" sz="quarter" idx="11"/>
          </p:nvPr>
        </p:nvSpPr>
        <p:spPr/>
        <p:txBody>
          <a:bodyPr/>
          <a:lstStyle/>
          <a:p>
            <a:endParaRPr lang="en-US"/>
          </a:p>
        </p:txBody>
      </p:sp>
      <p:sp>
        <p:nvSpPr>
          <p:cNvPr id="3" name="Content Placeholder 2">
            <a:extLst>
              <a:ext uri="{FF2B5EF4-FFF2-40B4-BE49-F238E27FC236}">
                <a16:creationId xmlns:a16="http://schemas.microsoft.com/office/drawing/2014/main" id="{549A6DA7-F607-4F73-85AE-5519EF4D070C}"/>
              </a:ext>
            </a:extLst>
          </p:cNvPr>
          <p:cNvSpPr>
            <a:spLocks noGrp="1"/>
          </p:cNvSpPr>
          <p:nvPr>
            <p:ph idx="4294967295"/>
          </p:nvPr>
        </p:nvSpPr>
        <p:spPr>
          <a:xfrm>
            <a:off x="712374" y="1383443"/>
            <a:ext cx="11044238" cy="4675188"/>
          </a:xfrm>
        </p:spPr>
        <p:txBody>
          <a:bodyPr>
            <a:noAutofit/>
          </a:bodyPr>
          <a:lstStyle/>
          <a:p>
            <a:pPr marL="457200" indent="-457200">
              <a:buFont typeface="+mj-lt"/>
              <a:buAutoNum type="arabicPeriod" startAt="6"/>
            </a:pPr>
            <a:r>
              <a:rPr lang="en-US" sz="2500" dirty="0">
                <a:latin typeface="Myriad Pro" panose="020B0503030403020204" pitchFamily="34" charset="0"/>
              </a:rPr>
              <a:t>Programmatic structure and process measures should be used to define quality of care provided by integrated HF-palliative care programs</a:t>
            </a:r>
          </a:p>
          <a:p>
            <a:pPr marL="457200" indent="-457200">
              <a:buFont typeface="+mj-lt"/>
              <a:buAutoNum type="arabicPeriod" startAt="6"/>
            </a:pPr>
            <a:r>
              <a:rPr lang="en-US" sz="2500" dirty="0">
                <a:latin typeface="Myriad Pro" panose="020B0503030403020204" pitchFamily="34" charset="0"/>
              </a:rPr>
              <a:t>Additional measures that programs can use to measure the quality of HF-palliative care include those related to clinical quality, satisfaction, access, and healthcare utilization</a:t>
            </a:r>
          </a:p>
          <a:p>
            <a:pPr marL="514350" indent="-514350">
              <a:buFont typeface="+mj-lt"/>
              <a:buAutoNum type="arabicPeriod" startAt="6"/>
            </a:pPr>
            <a:r>
              <a:rPr lang="en-US" sz="2500" dirty="0">
                <a:latin typeface="Myriad Pro" panose="020B0503030403020204" pitchFamily="34" charset="0"/>
              </a:rPr>
              <a:t>HF clinicians should understand reimbursement mechanisms for performing palliative care services</a:t>
            </a:r>
          </a:p>
          <a:p>
            <a:pPr marL="514350" indent="-514350">
              <a:buFont typeface="+mj-lt"/>
              <a:buAutoNum type="arabicPeriod" startAt="6"/>
            </a:pPr>
            <a:r>
              <a:rPr lang="en-US" sz="2500" dirty="0">
                <a:latin typeface="Myriad Pro" panose="020B0503030403020204" pitchFamily="34" charset="0"/>
              </a:rPr>
              <a:t>Integrated HF-palliative care teams should promote optimal communication with and referral to hospice agencies</a:t>
            </a:r>
          </a:p>
          <a:p>
            <a:pPr marL="514350" indent="-514350">
              <a:buFont typeface="+mj-lt"/>
              <a:buAutoNum type="arabicPeriod" startAt="6"/>
            </a:pPr>
            <a:r>
              <a:rPr lang="en-US" sz="2500" dirty="0">
                <a:latin typeface="Myriad Pro" panose="020B0503030403020204" pitchFamily="34" charset="0"/>
              </a:rPr>
              <a:t>Recommendations are provided for the provision of palliative care to special populations (adult congenital heart disease, left ventricular assist device, heart transplant)</a:t>
            </a:r>
          </a:p>
        </p:txBody>
      </p:sp>
      <p:sp>
        <p:nvSpPr>
          <p:cNvPr id="13" name="Title 1">
            <a:extLst>
              <a:ext uri="{FF2B5EF4-FFF2-40B4-BE49-F238E27FC236}">
                <a16:creationId xmlns:a16="http://schemas.microsoft.com/office/drawing/2014/main" id="{3972160A-71F3-044C-B226-45DCC1EA6477}"/>
              </a:ext>
            </a:extLst>
          </p:cNvPr>
          <p:cNvSpPr>
            <a:spLocks noGrp="1"/>
          </p:cNvSpPr>
          <p:nvPr>
            <p:ph type="ctrTitle"/>
          </p:nvPr>
        </p:nvSpPr>
        <p:spPr>
          <a:xfrm>
            <a:off x="712374" y="347506"/>
            <a:ext cx="10792051" cy="738217"/>
          </a:xfrm>
        </p:spPr>
        <p:txBody>
          <a:bodyPr/>
          <a:lstStyle/>
          <a:p>
            <a:r>
              <a:rPr lang="en-US" b="1" dirty="0">
                <a:latin typeface="Myriad Pro" panose="020B0503030403090204" pitchFamily="34" charset="0"/>
              </a:rPr>
              <a:t>Top 10 Take-Home Messages (2/2</a:t>
            </a:r>
            <a:r>
              <a:rPr lang="en-US" b="1" dirty="0">
                <a:solidFill>
                  <a:schemeClr val="bg1"/>
                </a:solidFill>
                <a:latin typeface="Myriad Pro" panose="020B0503030403090204" pitchFamily="34" charset="0"/>
              </a:rPr>
              <a:t>)</a:t>
            </a:r>
          </a:p>
        </p:txBody>
      </p:sp>
    </p:spTree>
    <p:extLst>
      <p:ext uri="{BB962C8B-B14F-4D97-AF65-F5344CB8AC3E}">
        <p14:creationId xmlns:p14="http://schemas.microsoft.com/office/powerpoint/2010/main" val="180485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EC8636-9C89-FE4C-A2C4-153FD1FDC02D}"/>
              </a:ext>
            </a:extLst>
          </p:cNvPr>
          <p:cNvSpPr>
            <a:spLocks noGrp="1"/>
          </p:cNvSpPr>
          <p:nvPr>
            <p:ph type="ftr" sz="quarter" idx="11"/>
          </p:nvPr>
        </p:nvSpPr>
        <p:spPr/>
        <p:txBody>
          <a:bodyPr/>
          <a:lstStyle/>
          <a:p>
            <a:endParaRPr lang="en-US"/>
          </a:p>
        </p:txBody>
      </p:sp>
      <p:sp>
        <p:nvSpPr>
          <p:cNvPr id="15" name="Title 1">
            <a:extLst>
              <a:ext uri="{FF2B5EF4-FFF2-40B4-BE49-F238E27FC236}">
                <a16:creationId xmlns:a16="http://schemas.microsoft.com/office/drawing/2014/main" id="{5A975E30-39F1-124D-B773-49B80E64F669}"/>
              </a:ext>
            </a:extLst>
          </p:cNvPr>
          <p:cNvSpPr txBox="1">
            <a:spLocks/>
          </p:cNvSpPr>
          <p:nvPr/>
        </p:nvSpPr>
        <p:spPr>
          <a:xfrm>
            <a:off x="622301" y="268590"/>
            <a:ext cx="10421937" cy="73818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yriad Pro" panose="020B0503030403090204" pitchFamily="34" charset="0"/>
              </a:rPr>
              <a:t>Key Terms and Definitions</a:t>
            </a:r>
            <a:endParaRPr lang="en-US" b="1" dirty="0">
              <a:solidFill>
                <a:srgbClr val="FF0000"/>
              </a:solidFill>
              <a:latin typeface="Myriad Pro" panose="020B0503030403090204" pitchFamily="34" charset="0"/>
            </a:endParaRPr>
          </a:p>
        </p:txBody>
      </p:sp>
      <p:graphicFrame>
        <p:nvGraphicFramePr>
          <p:cNvPr id="2" name="Table 1">
            <a:extLst>
              <a:ext uri="{FF2B5EF4-FFF2-40B4-BE49-F238E27FC236}">
                <a16:creationId xmlns:a16="http://schemas.microsoft.com/office/drawing/2014/main" id="{A367FA7F-9BC0-0C71-B69E-AD207B94E425}"/>
              </a:ext>
            </a:extLst>
          </p:cNvPr>
          <p:cNvGraphicFramePr>
            <a:graphicFrameLocks noGrp="1"/>
          </p:cNvGraphicFramePr>
          <p:nvPr>
            <p:extLst>
              <p:ext uri="{D42A27DB-BD31-4B8C-83A1-F6EECF244321}">
                <p14:modId xmlns:p14="http://schemas.microsoft.com/office/powerpoint/2010/main" val="351287632"/>
              </p:ext>
            </p:extLst>
          </p:nvPr>
        </p:nvGraphicFramePr>
        <p:xfrm>
          <a:off x="589056" y="1135590"/>
          <a:ext cx="11013887" cy="4922520"/>
        </p:xfrm>
        <a:graphic>
          <a:graphicData uri="http://schemas.openxmlformats.org/drawingml/2006/table">
            <a:tbl>
              <a:tblPr firstRow="1" firstCol="1" bandRow="1">
                <a:tableStyleId>{073A0DAA-6AF3-43AB-8588-CEC1D06C72B9}</a:tableStyleId>
              </a:tblPr>
              <a:tblGrid>
                <a:gridCol w="1885203">
                  <a:extLst>
                    <a:ext uri="{9D8B030D-6E8A-4147-A177-3AD203B41FA5}">
                      <a16:colId xmlns:a16="http://schemas.microsoft.com/office/drawing/2014/main" val="3438401279"/>
                    </a:ext>
                  </a:extLst>
                </a:gridCol>
                <a:gridCol w="9128684">
                  <a:extLst>
                    <a:ext uri="{9D8B030D-6E8A-4147-A177-3AD203B41FA5}">
                      <a16:colId xmlns:a16="http://schemas.microsoft.com/office/drawing/2014/main" val="3465625647"/>
                    </a:ext>
                  </a:extLst>
                </a:gridCol>
              </a:tblGrid>
              <a:tr h="236071">
                <a:tc>
                  <a:txBody>
                    <a:bodyPr/>
                    <a:lstStyle/>
                    <a:p>
                      <a:pPr marL="0" marR="0"/>
                      <a:r>
                        <a:rPr lang="en-US" sz="1700" kern="100" dirty="0">
                          <a:effectLst/>
                          <a:latin typeface="Myriad Pro" panose="020B0503030403020204" pitchFamily="34" charset="0"/>
                        </a:rPr>
                        <a:t>Term</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solidFill>
                      <a:srgbClr val="6E1686"/>
                    </a:solidFill>
                  </a:tcPr>
                </a:tc>
                <a:tc>
                  <a:txBody>
                    <a:bodyPr/>
                    <a:lstStyle/>
                    <a:p>
                      <a:pPr marL="0" marR="0"/>
                      <a:r>
                        <a:rPr lang="en-US" sz="1700" kern="100" dirty="0">
                          <a:effectLst/>
                          <a:latin typeface="Myriad Pro" panose="020B0503030403020204" pitchFamily="34" charset="0"/>
                        </a:rPr>
                        <a:t>Definition</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solidFill>
                      <a:srgbClr val="6E1686"/>
                    </a:solidFill>
                  </a:tcPr>
                </a:tc>
                <a:extLst>
                  <a:ext uri="{0D108BD9-81ED-4DB2-BD59-A6C34878D82A}">
                    <a16:rowId xmlns:a16="http://schemas.microsoft.com/office/drawing/2014/main" val="42300878"/>
                  </a:ext>
                </a:extLst>
              </a:tr>
              <a:tr h="472141">
                <a:tc>
                  <a:txBody>
                    <a:bodyPr/>
                    <a:lstStyle/>
                    <a:p>
                      <a:pPr marL="0" marR="0"/>
                      <a:r>
                        <a:rPr lang="en-US" sz="1700" kern="100" dirty="0">
                          <a:effectLst/>
                          <a:latin typeface="Myriad Pro" panose="020B0503030403020204" pitchFamily="34" charset="0"/>
                        </a:rPr>
                        <a:t>Palliative Care</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E1686"/>
                    </a:solidFill>
                  </a:tcPr>
                </a:tc>
                <a:tc>
                  <a:txBody>
                    <a:bodyPr/>
                    <a:lstStyle/>
                    <a:p>
                      <a:pPr marL="0" marR="0"/>
                      <a:r>
                        <a:rPr lang="en-US" sz="1700" kern="100">
                          <a:effectLst/>
                          <a:latin typeface="Myriad Pro" panose="020B0503030403020204" pitchFamily="34" charset="0"/>
                        </a:rPr>
                        <a:t>Medical care for people with serious illness that focuses on preventing and relieving suffering and enhancing quality of life at all stages of disease</a:t>
                      </a:r>
                      <a:endParaRPr lang="en-US" sz="1700" kern="10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0569689"/>
                  </a:ext>
                </a:extLst>
              </a:tr>
              <a:tr h="472141">
                <a:tc>
                  <a:txBody>
                    <a:bodyPr/>
                    <a:lstStyle/>
                    <a:p>
                      <a:pPr marL="0" marR="0"/>
                      <a:r>
                        <a:rPr lang="en-US" sz="1700" kern="100" dirty="0">
                          <a:effectLst/>
                          <a:latin typeface="Myriad Pro" panose="020B0503030403020204" pitchFamily="34" charset="0"/>
                        </a:rPr>
                        <a:t>Primary Palliative Care</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E1686"/>
                    </a:solidFill>
                  </a:tcPr>
                </a:tc>
                <a:tc>
                  <a:txBody>
                    <a:bodyPr/>
                    <a:lstStyle/>
                    <a:p>
                      <a:pPr marL="0" marR="0"/>
                      <a:r>
                        <a:rPr lang="en-US" sz="1700" kern="100" dirty="0">
                          <a:effectLst/>
                          <a:latin typeface="Myriad Pro" panose="020B0503030403020204" pitchFamily="34" charset="0"/>
                        </a:rPr>
                        <a:t>Basic palliative skills and care that can be provided by clinicians (e.g. generalists, subspecialists) without specialty palliative care training</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0763045"/>
                  </a:ext>
                </a:extLst>
              </a:tr>
              <a:tr h="236071">
                <a:tc>
                  <a:txBody>
                    <a:bodyPr/>
                    <a:lstStyle/>
                    <a:p>
                      <a:pPr marL="0" marR="0"/>
                      <a:r>
                        <a:rPr lang="en-US" sz="1700" kern="100" dirty="0">
                          <a:effectLst/>
                          <a:latin typeface="Myriad Pro" panose="020B0503030403020204" pitchFamily="34" charset="0"/>
                        </a:rPr>
                        <a:t>Specialty Palliative Care</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E1686"/>
                    </a:solidFill>
                  </a:tcPr>
                </a:tc>
                <a:tc>
                  <a:txBody>
                    <a:bodyPr/>
                    <a:lstStyle/>
                    <a:p>
                      <a:pPr marL="0" marR="0"/>
                      <a:r>
                        <a:rPr lang="en-US" sz="1700" kern="100" dirty="0">
                          <a:effectLst/>
                          <a:latin typeface="Myriad Pro" panose="020B0503030403020204" pitchFamily="34" charset="0"/>
                        </a:rPr>
                        <a:t>Advanced palliative skills and care that are provided by clinicians with additional palliative care training</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7888286"/>
                  </a:ext>
                </a:extLst>
              </a:tr>
              <a:tr h="944282">
                <a:tc>
                  <a:txBody>
                    <a:bodyPr/>
                    <a:lstStyle/>
                    <a:p>
                      <a:pPr marL="0" marR="0"/>
                      <a:r>
                        <a:rPr lang="en-US" sz="1700" kern="100" dirty="0">
                          <a:effectLst/>
                          <a:latin typeface="Myriad Pro" panose="020B0503030403020204" pitchFamily="34" charset="0"/>
                        </a:rPr>
                        <a:t>Serious Illness Communication</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E1686"/>
                    </a:solidFill>
                  </a:tcPr>
                </a:tc>
                <a:tc>
                  <a:txBody>
                    <a:bodyPr/>
                    <a:lstStyle/>
                    <a:p>
                      <a:pPr marL="0" marR="0"/>
                      <a:r>
                        <a:rPr lang="en-US" sz="1700" kern="100">
                          <a:effectLst/>
                          <a:latin typeface="Myriad Pro" panose="020B0503030403020204" pitchFamily="34" charset="0"/>
                        </a:rPr>
                        <a:t>Communication that aims to understand a patient with serious illness’s disease understanding prognostic awareness, values, goals, and preferences in order to guide both current and future care. The patient is provided with clear information about prognosis as well as a treatment recommendation that is aligned with their goals and values.</a:t>
                      </a:r>
                      <a:endParaRPr lang="en-US" sz="1700" kern="10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4857913"/>
                  </a:ext>
                </a:extLst>
              </a:tr>
              <a:tr h="708212">
                <a:tc>
                  <a:txBody>
                    <a:bodyPr/>
                    <a:lstStyle/>
                    <a:p>
                      <a:pPr marL="0" marR="0"/>
                      <a:r>
                        <a:rPr lang="en-US" sz="1700" kern="100" dirty="0">
                          <a:effectLst/>
                          <a:latin typeface="Myriad Pro" panose="020B0503030403020204" pitchFamily="34" charset="0"/>
                        </a:rPr>
                        <a:t>Advance Care Planning</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E1686"/>
                    </a:solidFill>
                  </a:tcPr>
                </a:tc>
                <a:tc>
                  <a:txBody>
                    <a:bodyPr/>
                    <a:lstStyle/>
                    <a:p>
                      <a:pPr marL="0" marR="0"/>
                      <a:r>
                        <a:rPr lang="en-US" sz="1700" kern="100">
                          <a:effectLst/>
                          <a:latin typeface="Myriad Pro" panose="020B0503030403020204" pitchFamily="34" charset="0"/>
                        </a:rPr>
                        <a:t>A process by which individuals understand and share their values, goals, and preferences regarding future, potential medical care decisions. This includes choosing and preparing a trusted person(s) to make medical decisions, and documenting wishes. This is considered distinct from “in-the-moment” decision-making. </a:t>
                      </a:r>
                      <a:endParaRPr lang="en-US" sz="1700" kern="10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6118242"/>
                  </a:ext>
                </a:extLst>
              </a:tr>
              <a:tr h="472141">
                <a:tc>
                  <a:txBody>
                    <a:bodyPr/>
                    <a:lstStyle/>
                    <a:p>
                      <a:pPr marL="0" marR="0"/>
                      <a:r>
                        <a:rPr lang="en-US" sz="1700" kern="100" dirty="0">
                          <a:effectLst/>
                          <a:latin typeface="Myriad Pro" panose="020B0503030403020204" pitchFamily="34" charset="0"/>
                        </a:rPr>
                        <a:t>Advance Directive</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E1686"/>
                    </a:solidFill>
                  </a:tcPr>
                </a:tc>
                <a:tc>
                  <a:txBody>
                    <a:bodyPr/>
                    <a:lstStyle/>
                    <a:p>
                      <a:pPr marL="0" marR="0"/>
                      <a:r>
                        <a:rPr lang="en-US" sz="1700" kern="100">
                          <a:effectLst/>
                          <a:latin typeface="Myriad Pro" panose="020B0503030403020204" pitchFamily="34" charset="0"/>
                        </a:rPr>
                        <a:t>A document appointing an agent and/or recording the wishes of a patient pertaining to his/her future medical treatment should he/she lack decision-making capacity</a:t>
                      </a:r>
                      <a:endParaRPr lang="en-US" sz="1700" kern="10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4709256"/>
                  </a:ext>
                </a:extLst>
              </a:tr>
              <a:tr h="472141">
                <a:tc>
                  <a:txBody>
                    <a:bodyPr/>
                    <a:lstStyle/>
                    <a:p>
                      <a:pPr marL="0" marR="0"/>
                      <a:r>
                        <a:rPr lang="en-US" sz="1700" kern="100" dirty="0">
                          <a:effectLst/>
                          <a:latin typeface="Myriad Pro" panose="020B0503030403020204" pitchFamily="34" charset="0"/>
                        </a:rPr>
                        <a:t>Hospice Care</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E1686"/>
                    </a:solidFill>
                  </a:tcPr>
                </a:tc>
                <a:tc>
                  <a:txBody>
                    <a:bodyPr/>
                    <a:lstStyle/>
                    <a:p>
                      <a:pPr marL="0" marR="0"/>
                      <a:r>
                        <a:rPr lang="en-US" sz="1700" kern="100" dirty="0">
                          <a:effectLst/>
                          <a:latin typeface="Myriad Pro" panose="020B0503030403020204" pitchFamily="34" charset="0"/>
                        </a:rPr>
                        <a:t>A service model that provides a structure and reimbursement mechanism for end-of-life care to patients with an estimated prognosis of 6 months or less.  </a:t>
                      </a:r>
                      <a:endParaRPr lang="en-US" sz="17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041517"/>
                  </a:ext>
                </a:extLst>
              </a:tr>
            </a:tbl>
          </a:graphicData>
        </a:graphic>
      </p:graphicFrame>
    </p:spTree>
    <p:extLst>
      <p:ext uri="{BB962C8B-B14F-4D97-AF65-F5344CB8AC3E}">
        <p14:creationId xmlns:p14="http://schemas.microsoft.com/office/powerpoint/2010/main" val="264663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1F40A-32A8-1DA1-58DF-D565B04A2C8B}"/>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79E34F-883C-F753-0BF4-611AB1759092}"/>
              </a:ext>
            </a:extLst>
          </p:cNvPr>
          <p:cNvSpPr>
            <a:spLocks noGrp="1"/>
          </p:cNvSpPr>
          <p:nvPr>
            <p:ph type="ftr" sz="quarter" idx="11"/>
          </p:nvPr>
        </p:nvSpPr>
        <p:spPr/>
        <p:txBody>
          <a:bodyPr/>
          <a:lstStyle/>
          <a:p>
            <a:endParaRPr lang="en-US"/>
          </a:p>
        </p:txBody>
      </p:sp>
      <p:sp>
        <p:nvSpPr>
          <p:cNvPr id="15" name="Title 1">
            <a:extLst>
              <a:ext uri="{FF2B5EF4-FFF2-40B4-BE49-F238E27FC236}">
                <a16:creationId xmlns:a16="http://schemas.microsoft.com/office/drawing/2014/main" id="{7166C3AA-6F95-0D7F-1BCB-7B97267F0C86}"/>
              </a:ext>
            </a:extLst>
          </p:cNvPr>
          <p:cNvSpPr txBox="1">
            <a:spLocks/>
          </p:cNvSpPr>
          <p:nvPr/>
        </p:nvSpPr>
        <p:spPr>
          <a:xfrm>
            <a:off x="622301" y="268590"/>
            <a:ext cx="10421937" cy="738187"/>
          </a:xfrm>
          <a:prstGeom prst="rect">
            <a:avLst/>
          </a:prstGeom>
        </p:spPr>
        <p:txBody>
          <a:bodyPr vert="horz" lIns="91440" tIns="45720" rIns="91440" bIns="45720" rtlCol="0" anchor="ctr">
            <a:normAutofit fontScale="625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yriad Pro" panose="020B0503030403090204" pitchFamily="34" charset="0"/>
              </a:rPr>
              <a:t>Primary and Specialty Palliative Care Skills and Referral Criteria</a:t>
            </a:r>
          </a:p>
        </p:txBody>
      </p:sp>
      <p:pic>
        <p:nvPicPr>
          <p:cNvPr id="2" name="Picture 1">
            <a:extLst>
              <a:ext uri="{FF2B5EF4-FFF2-40B4-BE49-F238E27FC236}">
                <a16:creationId xmlns:a16="http://schemas.microsoft.com/office/drawing/2014/main" id="{0BB8681A-89F9-7C93-3256-36385DE57E39}"/>
              </a:ext>
            </a:extLst>
          </p:cNvPr>
          <p:cNvPicPr>
            <a:picLocks noChangeAspect="1"/>
          </p:cNvPicPr>
          <p:nvPr/>
        </p:nvPicPr>
        <p:blipFill rotWithShape="1">
          <a:blip r:embed="rId3">
            <a:extLst>
              <a:ext uri="{28A0092B-C50C-407E-A947-70E740481C1C}">
                <a14:useLocalDpi xmlns:a14="http://schemas.microsoft.com/office/drawing/2010/main" val="0"/>
              </a:ext>
            </a:extLst>
          </a:blip>
          <a:srcRect l="1025" r="50521" b="76889"/>
          <a:stretch/>
        </p:blipFill>
        <p:spPr>
          <a:xfrm>
            <a:off x="207819" y="1188516"/>
            <a:ext cx="4696690" cy="2222882"/>
          </a:xfrm>
          <a:prstGeom prst="rect">
            <a:avLst/>
          </a:prstGeom>
        </p:spPr>
      </p:pic>
      <p:pic>
        <p:nvPicPr>
          <p:cNvPr id="4" name="Picture 3">
            <a:extLst>
              <a:ext uri="{FF2B5EF4-FFF2-40B4-BE49-F238E27FC236}">
                <a16:creationId xmlns:a16="http://schemas.microsoft.com/office/drawing/2014/main" id="{C8E3AF55-B6CB-5E1E-C388-B292EB733898}"/>
              </a:ext>
            </a:extLst>
          </p:cNvPr>
          <p:cNvPicPr>
            <a:picLocks noChangeAspect="1"/>
          </p:cNvPicPr>
          <p:nvPr/>
        </p:nvPicPr>
        <p:blipFill rotWithShape="1">
          <a:blip r:embed="rId3">
            <a:extLst>
              <a:ext uri="{28A0092B-C50C-407E-A947-70E740481C1C}">
                <a14:useLocalDpi xmlns:a14="http://schemas.microsoft.com/office/drawing/2010/main" val="0"/>
              </a:ext>
            </a:extLst>
          </a:blip>
          <a:srcRect l="2283" t="38921" b="1667"/>
          <a:stretch/>
        </p:blipFill>
        <p:spPr>
          <a:xfrm>
            <a:off x="5320146" y="1818848"/>
            <a:ext cx="6389130" cy="3854588"/>
          </a:xfrm>
          <a:prstGeom prst="rect">
            <a:avLst/>
          </a:prstGeom>
        </p:spPr>
      </p:pic>
      <p:pic>
        <p:nvPicPr>
          <p:cNvPr id="5" name="Picture 4">
            <a:extLst>
              <a:ext uri="{FF2B5EF4-FFF2-40B4-BE49-F238E27FC236}">
                <a16:creationId xmlns:a16="http://schemas.microsoft.com/office/drawing/2014/main" id="{179972F0-1C1E-35E7-697A-4703FAE257D0}"/>
              </a:ext>
            </a:extLst>
          </p:cNvPr>
          <p:cNvPicPr>
            <a:picLocks noChangeAspect="1"/>
          </p:cNvPicPr>
          <p:nvPr/>
        </p:nvPicPr>
        <p:blipFill rotWithShape="1">
          <a:blip r:embed="rId3">
            <a:extLst>
              <a:ext uri="{28A0092B-C50C-407E-A947-70E740481C1C}">
                <a14:useLocalDpi xmlns:a14="http://schemas.microsoft.com/office/drawing/2010/main" val="0"/>
              </a:ext>
            </a:extLst>
          </a:blip>
          <a:srcRect l="50521" r="1025" b="76889"/>
          <a:stretch/>
        </p:blipFill>
        <p:spPr>
          <a:xfrm>
            <a:off x="207820" y="3644951"/>
            <a:ext cx="4696690" cy="2222882"/>
          </a:xfrm>
          <a:prstGeom prst="rect">
            <a:avLst/>
          </a:prstGeom>
        </p:spPr>
      </p:pic>
      <p:sp>
        <p:nvSpPr>
          <p:cNvPr id="6" name="TextBox 5">
            <a:extLst>
              <a:ext uri="{FF2B5EF4-FFF2-40B4-BE49-F238E27FC236}">
                <a16:creationId xmlns:a16="http://schemas.microsoft.com/office/drawing/2014/main" id="{43A0B2A5-10EF-0877-218D-8B330C56F7AD}"/>
              </a:ext>
            </a:extLst>
          </p:cNvPr>
          <p:cNvSpPr txBox="1"/>
          <p:nvPr/>
        </p:nvSpPr>
        <p:spPr>
          <a:xfrm>
            <a:off x="5320146" y="1239115"/>
            <a:ext cx="6568273" cy="523220"/>
          </a:xfrm>
          <a:prstGeom prst="rect">
            <a:avLst/>
          </a:prstGeom>
          <a:noFill/>
        </p:spPr>
        <p:txBody>
          <a:bodyPr wrap="none" rtlCol="0">
            <a:spAutoFit/>
          </a:bodyPr>
          <a:lstStyle/>
          <a:p>
            <a:r>
              <a:rPr lang="en-US" sz="2800" b="1" dirty="0"/>
              <a:t>Referral Criteria to Specialty Palliative Care</a:t>
            </a:r>
          </a:p>
        </p:txBody>
      </p:sp>
    </p:spTree>
    <p:extLst>
      <p:ext uri="{BB962C8B-B14F-4D97-AF65-F5344CB8AC3E}">
        <p14:creationId xmlns:p14="http://schemas.microsoft.com/office/powerpoint/2010/main" val="242405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FCADF-6868-19C8-5D6E-BE31D3CD1688}"/>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987C8B84-0482-7BAE-3C5F-704B1A1123AB}"/>
              </a:ext>
            </a:extLst>
          </p:cNvPr>
          <p:cNvSpPr>
            <a:spLocks noGrp="1"/>
          </p:cNvSpPr>
          <p:nvPr>
            <p:ph type="ftr" sz="quarter" idx="11"/>
          </p:nvPr>
        </p:nvSpPr>
        <p:spPr/>
        <p:txBody>
          <a:bodyPr/>
          <a:lstStyle/>
          <a:p>
            <a:endParaRPr lang="en-US"/>
          </a:p>
        </p:txBody>
      </p:sp>
      <p:sp>
        <p:nvSpPr>
          <p:cNvPr id="15" name="Title 1">
            <a:extLst>
              <a:ext uri="{FF2B5EF4-FFF2-40B4-BE49-F238E27FC236}">
                <a16:creationId xmlns:a16="http://schemas.microsoft.com/office/drawing/2014/main" id="{D8A49B2F-59BF-91CD-C9CF-1D204AEE033A}"/>
              </a:ext>
            </a:extLst>
          </p:cNvPr>
          <p:cNvSpPr txBox="1">
            <a:spLocks/>
          </p:cNvSpPr>
          <p:nvPr/>
        </p:nvSpPr>
        <p:spPr>
          <a:xfrm>
            <a:off x="560307" y="168465"/>
            <a:ext cx="10421937" cy="738187"/>
          </a:xfrm>
          <a:prstGeom prst="rect">
            <a:avLst/>
          </a:prstGeom>
        </p:spPr>
        <p:txBody>
          <a:bodyPr vert="horz" lIns="91440" tIns="45720" rIns="91440" bIns="45720" rtlCol="0" anchor="ctr">
            <a:normAutofit fontScale="625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yriad Pro" panose="020B0503030403090204" pitchFamily="34" charset="0"/>
              </a:rPr>
              <a:t>Core and Ideal Components of Integrated Heart Failure-Palliative Care</a:t>
            </a:r>
          </a:p>
        </p:txBody>
      </p:sp>
      <p:graphicFrame>
        <p:nvGraphicFramePr>
          <p:cNvPr id="2" name="Table 1">
            <a:extLst>
              <a:ext uri="{FF2B5EF4-FFF2-40B4-BE49-F238E27FC236}">
                <a16:creationId xmlns:a16="http://schemas.microsoft.com/office/drawing/2014/main" id="{AB14481B-DF31-8B9A-8B24-E07F8DA8D7F8}"/>
              </a:ext>
            </a:extLst>
          </p:cNvPr>
          <p:cNvGraphicFramePr>
            <a:graphicFrameLocks noGrp="1"/>
          </p:cNvGraphicFramePr>
          <p:nvPr>
            <p:extLst>
              <p:ext uri="{D42A27DB-BD31-4B8C-83A1-F6EECF244321}">
                <p14:modId xmlns:p14="http://schemas.microsoft.com/office/powerpoint/2010/main" val="2949013595"/>
              </p:ext>
            </p:extLst>
          </p:nvPr>
        </p:nvGraphicFramePr>
        <p:xfrm>
          <a:off x="384874" y="1195588"/>
          <a:ext cx="11422252" cy="4999600"/>
        </p:xfrm>
        <a:graphic>
          <a:graphicData uri="http://schemas.openxmlformats.org/drawingml/2006/table">
            <a:tbl>
              <a:tblPr firstRow="1" firstCol="1" bandRow="1">
                <a:tableStyleId>{073A0DAA-6AF3-43AB-8588-CEC1D06C72B9}</a:tableStyleId>
              </a:tblPr>
              <a:tblGrid>
                <a:gridCol w="1573520">
                  <a:extLst>
                    <a:ext uri="{9D8B030D-6E8A-4147-A177-3AD203B41FA5}">
                      <a16:colId xmlns:a16="http://schemas.microsoft.com/office/drawing/2014/main" val="100280313"/>
                    </a:ext>
                  </a:extLst>
                </a:gridCol>
                <a:gridCol w="5664188">
                  <a:extLst>
                    <a:ext uri="{9D8B030D-6E8A-4147-A177-3AD203B41FA5}">
                      <a16:colId xmlns:a16="http://schemas.microsoft.com/office/drawing/2014/main" val="2612087481"/>
                    </a:ext>
                  </a:extLst>
                </a:gridCol>
                <a:gridCol w="4184544">
                  <a:extLst>
                    <a:ext uri="{9D8B030D-6E8A-4147-A177-3AD203B41FA5}">
                      <a16:colId xmlns:a16="http://schemas.microsoft.com/office/drawing/2014/main" val="1584104775"/>
                    </a:ext>
                  </a:extLst>
                </a:gridCol>
              </a:tblGrid>
              <a:tr h="188617">
                <a:tc>
                  <a:txBody>
                    <a:bodyPr/>
                    <a:lstStyle/>
                    <a:p>
                      <a:pPr marL="0" marR="0">
                        <a:spcBef>
                          <a:spcPts val="0"/>
                        </a:spcBef>
                        <a:spcAft>
                          <a:spcPts val="0"/>
                        </a:spcAft>
                      </a:pPr>
                      <a:r>
                        <a:rPr lang="en-US" sz="1600" kern="100" dirty="0">
                          <a:effectLst/>
                          <a:latin typeface="Myriad Pro" panose="020B0503030403020204" pitchFamily="34" charset="0"/>
                        </a:rPr>
                        <a:t> </a:t>
                      </a:r>
                      <a:endParaRPr lang="en-US" sz="16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2760" marR="62760" marT="0" marB="0">
                    <a:solidFill>
                      <a:srgbClr val="6E1686"/>
                    </a:solidFill>
                  </a:tcPr>
                </a:tc>
                <a:tc>
                  <a:txBody>
                    <a:bodyPr/>
                    <a:lstStyle/>
                    <a:p>
                      <a:pPr marL="0" marR="0" algn="ctr">
                        <a:spcBef>
                          <a:spcPts val="0"/>
                        </a:spcBef>
                        <a:spcAft>
                          <a:spcPts val="0"/>
                        </a:spcAft>
                      </a:pPr>
                      <a:r>
                        <a:rPr lang="en-US" sz="1600" kern="100" dirty="0">
                          <a:effectLst/>
                          <a:latin typeface="Myriad Pro" panose="020B0503030403020204" pitchFamily="34" charset="0"/>
                        </a:rPr>
                        <a:t>Core</a:t>
                      </a:r>
                      <a:endParaRPr lang="en-US" sz="16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2760" marR="62760" marT="0" marB="0">
                    <a:solidFill>
                      <a:srgbClr val="6E1686"/>
                    </a:solidFill>
                  </a:tcPr>
                </a:tc>
                <a:tc>
                  <a:txBody>
                    <a:bodyPr/>
                    <a:lstStyle/>
                    <a:p>
                      <a:pPr marL="0" marR="0" algn="ctr">
                        <a:spcBef>
                          <a:spcPts val="0"/>
                        </a:spcBef>
                        <a:spcAft>
                          <a:spcPts val="0"/>
                        </a:spcAft>
                      </a:pPr>
                      <a:r>
                        <a:rPr lang="en-US" sz="1600" kern="100" dirty="0">
                          <a:effectLst/>
                          <a:latin typeface="Myriad Pro" panose="020B0503030403020204" pitchFamily="34" charset="0"/>
                        </a:rPr>
                        <a:t>Ideal</a:t>
                      </a:r>
                      <a:endParaRPr lang="en-US" sz="16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2760" marR="62760" marT="0" marB="0">
                    <a:solidFill>
                      <a:srgbClr val="6E1686"/>
                    </a:solidFill>
                  </a:tcPr>
                </a:tc>
                <a:extLst>
                  <a:ext uri="{0D108BD9-81ED-4DB2-BD59-A6C34878D82A}">
                    <a16:rowId xmlns:a16="http://schemas.microsoft.com/office/drawing/2014/main" val="1878078306"/>
                  </a:ext>
                </a:extLst>
              </a:tr>
              <a:tr h="1131698">
                <a:tc>
                  <a:txBody>
                    <a:bodyPr/>
                    <a:lstStyle/>
                    <a:p>
                      <a:pPr marL="0" marR="0">
                        <a:spcBef>
                          <a:spcPts val="0"/>
                        </a:spcBef>
                        <a:spcAft>
                          <a:spcPts val="0"/>
                        </a:spcAft>
                      </a:pPr>
                      <a:r>
                        <a:rPr lang="en-US" sz="1600" kern="100" dirty="0">
                          <a:effectLst/>
                          <a:latin typeface="Myriad Pro" panose="020B0503030403020204" pitchFamily="34" charset="0"/>
                        </a:rPr>
                        <a:t>Clinical Considerations</a:t>
                      </a:r>
                      <a:endParaRPr lang="en-US" sz="16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2760" marR="62760" marT="0" marB="0" anchor="ctr">
                    <a:solidFill>
                      <a:srgbClr val="6E1686"/>
                    </a:solidFill>
                  </a:tcPr>
                </a:tc>
                <a:tc>
                  <a:txBody>
                    <a:bodyPr/>
                    <a:lstStyle/>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HF clinicians are competent in primary PC domains.</a:t>
                      </a:r>
                    </a:p>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HF clinicians serially assess for, document, and manage primary PC needs.</a:t>
                      </a:r>
                    </a:p>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HF clinicians understand when to refer to specialty PC (if available). </a:t>
                      </a:r>
                      <a:endParaRPr lang="en-US" sz="16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2760" marR="62760" marT="0" marB="0"/>
                </a:tc>
                <a:tc>
                  <a:txBody>
                    <a:bodyPr/>
                    <a:lstStyle/>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HF clinicians deliver, interpret, monitor, and optimize HF-specific and PC-specific PRO instruments.</a:t>
                      </a:r>
                    </a:p>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The specialty PC team has expertise treating patients across the spectrum of HF and familiarity with the complexities of advanced HF interventions (“specialty-aligned PC”).</a:t>
                      </a:r>
                    </a:p>
                  </a:txBody>
                  <a:tcPr marL="62760" marR="62760" marT="0" marB="0"/>
                </a:tc>
                <a:extLst>
                  <a:ext uri="{0D108BD9-81ED-4DB2-BD59-A6C34878D82A}">
                    <a16:rowId xmlns:a16="http://schemas.microsoft.com/office/drawing/2014/main" val="3003391990"/>
                  </a:ext>
                </a:extLst>
              </a:tr>
              <a:tr h="2805040">
                <a:tc>
                  <a:txBody>
                    <a:bodyPr/>
                    <a:lstStyle/>
                    <a:p>
                      <a:pPr marL="0" marR="0">
                        <a:spcBef>
                          <a:spcPts val="0"/>
                        </a:spcBef>
                        <a:spcAft>
                          <a:spcPts val="0"/>
                        </a:spcAft>
                      </a:pPr>
                      <a:r>
                        <a:rPr lang="en-US" sz="1600" kern="100" dirty="0">
                          <a:effectLst/>
                          <a:latin typeface="Myriad Pro" panose="020B0503030403020204" pitchFamily="34" charset="0"/>
                        </a:rPr>
                        <a:t>Operational Considerations</a:t>
                      </a:r>
                      <a:endParaRPr lang="en-US" sz="16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2760" marR="62760" marT="0" marB="0" anchor="ctr">
                    <a:solidFill>
                      <a:srgbClr val="6E1686"/>
                    </a:solidFill>
                  </a:tcPr>
                </a:tc>
                <a:tc>
                  <a:txBody>
                    <a:bodyPr/>
                    <a:lstStyle/>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The organizational, logistical, and administrative aspects of the specialty PC team align with local resources to reach the most patients in inpatient and ambulatory settings</a:t>
                      </a:r>
                    </a:p>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The specialty PC team is interdisciplinary, representing medicine, nursing, social work, and spiritual care. </a:t>
                      </a:r>
                    </a:p>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HF clinicians have an established relationship with local hospice agencies and a robust process for referring and transitioning to hospice care from both inpatient and ambulatory settings.</a:t>
                      </a:r>
                    </a:p>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HF and/or PC clinicians communicate consistently and effectively with hospice care teams. </a:t>
                      </a:r>
                    </a:p>
                  </a:txBody>
                  <a:tcPr marL="62760" marR="62760" marT="0" marB="0"/>
                </a:tc>
                <a:tc>
                  <a:txBody>
                    <a:bodyPr/>
                    <a:lstStyle/>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A specialty PC team is available to patients with HF 24 hours per day, 7 days per week. </a:t>
                      </a:r>
                    </a:p>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The specialty PC team is integrated into the structure and workflow of the HF program.  </a:t>
                      </a:r>
                    </a:p>
                    <a:p>
                      <a:pPr marL="342900" marR="0" lvl="0" indent="-342900">
                        <a:spcBef>
                          <a:spcPts val="0"/>
                        </a:spcBef>
                        <a:spcAft>
                          <a:spcPts val="0"/>
                        </a:spcAft>
                        <a:buFont typeface="Symbol" pitchFamily="2" charset="2"/>
                        <a:buChar char=""/>
                      </a:pPr>
                      <a:r>
                        <a:rPr lang="en-US" sz="1600" kern="100" dirty="0">
                          <a:effectLst/>
                          <a:latin typeface="Myriad Pro" panose="020B0503030403020204" pitchFamily="34" charset="0"/>
                        </a:rPr>
                        <a:t>The HF-PC team caring for patients with HF is interdisciplinary, characterized by close collaboration, regular communication, and a collective/unified approach to care.</a:t>
                      </a:r>
                    </a:p>
                    <a:p>
                      <a:pPr marL="0" marR="0">
                        <a:spcBef>
                          <a:spcPts val="0"/>
                        </a:spcBef>
                        <a:spcAft>
                          <a:spcPts val="0"/>
                        </a:spcAft>
                      </a:pPr>
                      <a:r>
                        <a:rPr lang="en-US" sz="1600" kern="100" dirty="0">
                          <a:effectLst/>
                          <a:latin typeface="Myriad Pro" panose="020B0503030403020204" pitchFamily="34" charset="0"/>
                        </a:rPr>
                        <a:t> </a:t>
                      </a:r>
                      <a:endParaRPr lang="en-US" sz="16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val="2725145312"/>
                  </a:ext>
                </a:extLst>
              </a:tr>
            </a:tbl>
          </a:graphicData>
        </a:graphic>
      </p:graphicFrame>
    </p:spTree>
    <p:extLst>
      <p:ext uri="{BB962C8B-B14F-4D97-AF65-F5344CB8AC3E}">
        <p14:creationId xmlns:p14="http://schemas.microsoft.com/office/powerpoint/2010/main" val="266632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E60F0-20E7-FC90-1526-861607686A0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1AF34F-3B79-AA10-E0C7-96E0AA11757F}"/>
              </a:ext>
            </a:extLst>
          </p:cNvPr>
          <p:cNvSpPr>
            <a:spLocks noGrp="1"/>
          </p:cNvSpPr>
          <p:nvPr>
            <p:ph type="ftr" sz="quarter" idx="11"/>
          </p:nvPr>
        </p:nvSpPr>
        <p:spPr/>
        <p:txBody>
          <a:bodyPr/>
          <a:lstStyle/>
          <a:p>
            <a:endParaRPr lang="en-US"/>
          </a:p>
        </p:txBody>
      </p:sp>
      <p:sp>
        <p:nvSpPr>
          <p:cNvPr id="15" name="Title 1">
            <a:extLst>
              <a:ext uri="{FF2B5EF4-FFF2-40B4-BE49-F238E27FC236}">
                <a16:creationId xmlns:a16="http://schemas.microsoft.com/office/drawing/2014/main" id="{ABB465A6-B515-48DB-60FB-5A3ED8538338}"/>
              </a:ext>
            </a:extLst>
          </p:cNvPr>
          <p:cNvSpPr txBox="1">
            <a:spLocks/>
          </p:cNvSpPr>
          <p:nvPr/>
        </p:nvSpPr>
        <p:spPr>
          <a:xfrm>
            <a:off x="622301" y="268590"/>
            <a:ext cx="10421937" cy="738187"/>
          </a:xfrm>
          <a:prstGeom prst="rect">
            <a:avLst/>
          </a:prstGeom>
        </p:spPr>
        <p:txBody>
          <a:bodyPr vert="horz" lIns="91440" tIns="45720" rIns="91440" bIns="45720" rtlCol="0" anchor="ctr">
            <a:normAutofit fontScale="625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yriad Pro" panose="020B0503030403090204" pitchFamily="34" charset="0"/>
              </a:rPr>
              <a:t>Proposed Quality Measures for Integrated Heart Failure-Palliative Care</a:t>
            </a:r>
          </a:p>
        </p:txBody>
      </p:sp>
      <p:graphicFrame>
        <p:nvGraphicFramePr>
          <p:cNvPr id="2" name="Table 1">
            <a:extLst>
              <a:ext uri="{FF2B5EF4-FFF2-40B4-BE49-F238E27FC236}">
                <a16:creationId xmlns:a16="http://schemas.microsoft.com/office/drawing/2014/main" id="{9A98B596-491F-8B62-59B8-355F91AF2468}"/>
              </a:ext>
            </a:extLst>
          </p:cNvPr>
          <p:cNvGraphicFramePr>
            <a:graphicFrameLocks noGrp="1"/>
          </p:cNvGraphicFramePr>
          <p:nvPr>
            <p:extLst>
              <p:ext uri="{D42A27DB-BD31-4B8C-83A1-F6EECF244321}">
                <p14:modId xmlns:p14="http://schemas.microsoft.com/office/powerpoint/2010/main" val="3435936386"/>
              </p:ext>
            </p:extLst>
          </p:nvPr>
        </p:nvGraphicFramePr>
        <p:xfrm>
          <a:off x="495945" y="1143002"/>
          <a:ext cx="11127783" cy="4752749"/>
        </p:xfrm>
        <a:graphic>
          <a:graphicData uri="http://schemas.openxmlformats.org/drawingml/2006/table">
            <a:tbl>
              <a:tblPr firstRow="1" firstCol="1" bandRow="1">
                <a:tableStyleId>{073A0DAA-6AF3-43AB-8588-CEC1D06C72B9}</a:tableStyleId>
              </a:tblPr>
              <a:tblGrid>
                <a:gridCol w="1518835">
                  <a:extLst>
                    <a:ext uri="{9D8B030D-6E8A-4147-A177-3AD203B41FA5}">
                      <a16:colId xmlns:a16="http://schemas.microsoft.com/office/drawing/2014/main" val="1575262371"/>
                    </a:ext>
                  </a:extLst>
                </a:gridCol>
                <a:gridCol w="9608948">
                  <a:extLst>
                    <a:ext uri="{9D8B030D-6E8A-4147-A177-3AD203B41FA5}">
                      <a16:colId xmlns:a16="http://schemas.microsoft.com/office/drawing/2014/main" val="1890930127"/>
                    </a:ext>
                  </a:extLst>
                </a:gridCol>
              </a:tblGrid>
              <a:tr h="485549">
                <a:tc>
                  <a:txBody>
                    <a:bodyPr/>
                    <a:lstStyle/>
                    <a:p>
                      <a:pPr marL="0" marR="0" algn="ctr">
                        <a:spcBef>
                          <a:spcPts val="0"/>
                        </a:spcBef>
                        <a:spcAft>
                          <a:spcPts val="0"/>
                        </a:spcAft>
                      </a:pPr>
                      <a:r>
                        <a:rPr lang="en-US" sz="2000" kern="100" dirty="0">
                          <a:effectLst/>
                          <a:latin typeface="Myriad Pro" panose="020B0503030403020204" pitchFamily="34" charset="0"/>
                        </a:rPr>
                        <a:t>Category</a:t>
                      </a:r>
                      <a:endParaRPr lang="en-US" sz="20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57591" marR="57591" marT="0" marB="0">
                    <a:solidFill>
                      <a:srgbClr val="6E1686"/>
                    </a:solidFill>
                  </a:tcPr>
                </a:tc>
                <a:tc>
                  <a:txBody>
                    <a:bodyPr/>
                    <a:lstStyle/>
                    <a:p>
                      <a:pPr marL="0" marR="0" algn="ctr">
                        <a:spcBef>
                          <a:spcPts val="0"/>
                        </a:spcBef>
                        <a:spcAft>
                          <a:spcPts val="0"/>
                        </a:spcAft>
                      </a:pPr>
                      <a:r>
                        <a:rPr lang="en-US" sz="2000" kern="100" dirty="0">
                          <a:effectLst/>
                          <a:latin typeface="Myriad Pro" panose="020B0503030403020204" pitchFamily="34" charset="0"/>
                          <a:ea typeface="Times New Roman" panose="02020603050405020304" pitchFamily="18" charset="0"/>
                          <a:cs typeface="Times New Roman" panose="02020603050405020304" pitchFamily="18" charset="0"/>
                        </a:rPr>
                        <a:t>Metrics</a:t>
                      </a:r>
                    </a:p>
                  </a:txBody>
                  <a:tcPr marL="57591" marR="57591" marT="0" marB="0">
                    <a:solidFill>
                      <a:srgbClr val="6E1686"/>
                    </a:solidFill>
                  </a:tcPr>
                </a:tc>
                <a:extLst>
                  <a:ext uri="{0D108BD9-81ED-4DB2-BD59-A6C34878D82A}">
                    <a16:rowId xmlns:a16="http://schemas.microsoft.com/office/drawing/2014/main" val="892740800"/>
                  </a:ext>
                </a:extLst>
              </a:tr>
              <a:tr h="494720">
                <a:tc>
                  <a:txBody>
                    <a:bodyPr/>
                    <a:lstStyle/>
                    <a:p>
                      <a:pPr marL="0" marR="0" algn="ctr">
                        <a:spcBef>
                          <a:spcPts val="0"/>
                        </a:spcBef>
                        <a:spcAft>
                          <a:spcPts val="0"/>
                        </a:spcAft>
                      </a:pPr>
                      <a:r>
                        <a:rPr lang="en-US" sz="2000" kern="100" dirty="0">
                          <a:effectLst/>
                          <a:latin typeface="Myriad Pro" panose="020B0503030403020204" pitchFamily="34" charset="0"/>
                        </a:rPr>
                        <a:t>Clinical Quality</a:t>
                      </a:r>
                      <a:endParaRPr lang="en-US" sz="20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57591" marR="57591" marT="0" marB="0">
                    <a:solidFill>
                      <a:srgbClr val="6E1686"/>
                    </a:solidFill>
                  </a:tcPr>
                </a:tc>
                <a:tc>
                  <a:txBody>
                    <a:bodyPr/>
                    <a:lstStyle/>
                    <a:p>
                      <a:pPr marL="342900" marR="0" lvl="0" indent="-342900">
                        <a:spcBef>
                          <a:spcPts val="0"/>
                        </a:spcBef>
                        <a:spcAft>
                          <a:spcPts val="0"/>
                        </a:spcAft>
                        <a:buFont typeface="Symbol" pitchFamily="2" charset="2"/>
                        <a:buChar char=""/>
                      </a:pPr>
                      <a:r>
                        <a:rPr lang="en-US" sz="2000" kern="100" dirty="0">
                          <a:effectLst/>
                          <a:latin typeface="Myriad Pro" panose="020B0503030403020204" pitchFamily="34" charset="0"/>
                        </a:rPr>
                        <a:t>PC outcome measures (e.g. FACIT-Pal) are completed serially</a:t>
                      </a:r>
                    </a:p>
                    <a:p>
                      <a:pPr marL="342900" marR="0" lvl="0" indent="-342900">
                        <a:spcBef>
                          <a:spcPts val="0"/>
                        </a:spcBef>
                        <a:spcAft>
                          <a:spcPts val="0"/>
                        </a:spcAft>
                        <a:buFont typeface="Symbol" pitchFamily="2" charset="2"/>
                        <a:buChar char=""/>
                      </a:pPr>
                      <a:r>
                        <a:rPr lang="en-US" sz="2000" kern="100" dirty="0">
                          <a:effectLst/>
                          <a:latin typeface="Myriad Pro" panose="020B0503030403020204" pitchFamily="34" charset="0"/>
                        </a:rPr>
                        <a:t>Serious illness conversations are held at baseline and serially or with new clinical status changes</a:t>
                      </a:r>
                    </a:p>
                    <a:p>
                      <a:pPr marL="342900" marR="0" lvl="0" indent="-342900">
                        <a:spcBef>
                          <a:spcPts val="0"/>
                        </a:spcBef>
                        <a:spcAft>
                          <a:spcPts val="0"/>
                        </a:spcAft>
                        <a:buFont typeface="Symbol" pitchFamily="2" charset="2"/>
                        <a:buChar char=""/>
                      </a:pPr>
                      <a:r>
                        <a:rPr lang="en-US" sz="2000" kern="100" dirty="0">
                          <a:effectLst/>
                          <a:latin typeface="Myriad Pro" panose="020B0503030403020204" pitchFamily="34" charset="0"/>
                        </a:rPr>
                        <a:t>Appropriate counseling is provided regarding the HF illness trajectory and potential upcoming decisions </a:t>
                      </a:r>
                      <a:endParaRPr lang="en-US" sz="20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57591" marR="57591" marT="0" marB="0"/>
                </a:tc>
                <a:extLst>
                  <a:ext uri="{0D108BD9-81ED-4DB2-BD59-A6C34878D82A}">
                    <a16:rowId xmlns:a16="http://schemas.microsoft.com/office/drawing/2014/main" val="3444799310"/>
                  </a:ext>
                </a:extLst>
              </a:tr>
              <a:tr h="402956">
                <a:tc>
                  <a:txBody>
                    <a:bodyPr/>
                    <a:lstStyle/>
                    <a:p>
                      <a:pPr marL="0" marR="0" algn="ctr">
                        <a:spcBef>
                          <a:spcPts val="0"/>
                        </a:spcBef>
                        <a:spcAft>
                          <a:spcPts val="0"/>
                        </a:spcAft>
                      </a:pPr>
                      <a:r>
                        <a:rPr lang="en-US" sz="2000" kern="100" dirty="0">
                          <a:effectLst/>
                          <a:latin typeface="Myriad Pro" panose="020B0503030403020204" pitchFamily="34" charset="0"/>
                        </a:rPr>
                        <a:t>Satisfaction</a:t>
                      </a:r>
                      <a:endParaRPr lang="en-US" sz="20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57591" marR="57591" marT="0" marB="0">
                    <a:solidFill>
                      <a:srgbClr val="6E1686"/>
                    </a:solidFill>
                  </a:tcPr>
                </a:tc>
                <a:tc>
                  <a:txBody>
                    <a:bodyPr/>
                    <a:lstStyle/>
                    <a:p>
                      <a:pPr marL="342900" marR="0" lvl="0" indent="-342900">
                        <a:spcBef>
                          <a:spcPts val="0"/>
                        </a:spcBef>
                        <a:spcAft>
                          <a:spcPts val="0"/>
                        </a:spcAft>
                        <a:buFont typeface="Symbol" pitchFamily="2" charset="2"/>
                        <a:buChar char=""/>
                      </a:pPr>
                      <a:r>
                        <a:rPr lang="en-US" sz="2000" kern="100" dirty="0">
                          <a:effectLst/>
                          <a:latin typeface="Myriad Pro" panose="020B0503030403020204" pitchFamily="34" charset="0"/>
                        </a:rPr>
                        <a:t>Patients report optimal collaboration between specialty PC and HF clinicians</a:t>
                      </a:r>
                    </a:p>
                    <a:p>
                      <a:pPr marL="342900" marR="0" lvl="0" indent="-342900">
                        <a:spcBef>
                          <a:spcPts val="0"/>
                        </a:spcBef>
                        <a:spcAft>
                          <a:spcPts val="0"/>
                        </a:spcAft>
                        <a:buFont typeface="Symbol" pitchFamily="2" charset="2"/>
                        <a:buChar char=""/>
                      </a:pPr>
                      <a:r>
                        <a:rPr lang="en-US" sz="2000" kern="100" dirty="0">
                          <a:effectLst/>
                          <a:latin typeface="Myriad Pro" panose="020B0503030403020204" pitchFamily="34" charset="0"/>
                        </a:rPr>
                        <a:t>Caregivers report adequate support by clinicians </a:t>
                      </a:r>
                      <a:endParaRPr lang="en-US" sz="20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57591" marR="57591" marT="0" marB="0"/>
                </a:tc>
                <a:extLst>
                  <a:ext uri="{0D108BD9-81ED-4DB2-BD59-A6C34878D82A}">
                    <a16:rowId xmlns:a16="http://schemas.microsoft.com/office/drawing/2014/main" val="2488295082"/>
                  </a:ext>
                </a:extLst>
              </a:tr>
              <a:tr h="560882">
                <a:tc>
                  <a:txBody>
                    <a:bodyPr/>
                    <a:lstStyle/>
                    <a:p>
                      <a:pPr marL="0" marR="0" algn="ctr">
                        <a:spcBef>
                          <a:spcPts val="0"/>
                        </a:spcBef>
                        <a:spcAft>
                          <a:spcPts val="0"/>
                        </a:spcAft>
                      </a:pPr>
                      <a:r>
                        <a:rPr lang="en-US" sz="2000" kern="100" dirty="0">
                          <a:effectLst/>
                          <a:latin typeface="Myriad Pro" panose="020B0503030403020204" pitchFamily="34" charset="0"/>
                        </a:rPr>
                        <a:t>Access</a:t>
                      </a:r>
                      <a:endParaRPr lang="en-US" sz="20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57591" marR="57591" marT="0" marB="0">
                    <a:solidFill>
                      <a:srgbClr val="6E1686"/>
                    </a:solidFill>
                  </a:tcPr>
                </a:tc>
                <a:tc>
                  <a:txBody>
                    <a:bodyPr/>
                    <a:lstStyle/>
                    <a:p>
                      <a:pPr marL="342900" marR="0" lvl="0" indent="-342900">
                        <a:spcBef>
                          <a:spcPts val="0"/>
                        </a:spcBef>
                        <a:spcAft>
                          <a:spcPts val="0"/>
                        </a:spcAft>
                        <a:buFont typeface="Symbol" pitchFamily="2" charset="2"/>
                        <a:buChar char=""/>
                      </a:pPr>
                      <a:r>
                        <a:rPr lang="en-US" sz="2000" kern="100">
                          <a:effectLst/>
                          <a:latin typeface="Myriad Pro" panose="020B0503030403020204" pitchFamily="34" charset="0"/>
                        </a:rPr>
                        <a:t>Percentage of patients who reach criteria for specialty PC evaluation who are seen by a PC specialist</a:t>
                      </a:r>
                    </a:p>
                    <a:p>
                      <a:pPr marL="342900" marR="0" lvl="0" indent="-342900">
                        <a:spcBef>
                          <a:spcPts val="0"/>
                        </a:spcBef>
                        <a:spcAft>
                          <a:spcPts val="0"/>
                        </a:spcAft>
                        <a:buFont typeface="Symbol" pitchFamily="2" charset="2"/>
                        <a:buChar char=""/>
                      </a:pPr>
                      <a:r>
                        <a:rPr lang="en-US" sz="2000" kern="100">
                          <a:effectLst/>
                          <a:latin typeface="Myriad Pro" panose="020B0503030403020204" pitchFamily="34" charset="0"/>
                        </a:rPr>
                        <a:t>Time from specialty PC referral to appointment </a:t>
                      </a:r>
                    </a:p>
                    <a:p>
                      <a:pPr marL="342900" marR="0" lvl="0" indent="-342900">
                        <a:spcBef>
                          <a:spcPts val="0"/>
                        </a:spcBef>
                        <a:spcAft>
                          <a:spcPts val="0"/>
                        </a:spcAft>
                        <a:buFont typeface="Symbol" pitchFamily="2" charset="2"/>
                        <a:buChar char=""/>
                      </a:pPr>
                      <a:r>
                        <a:rPr lang="en-US" sz="2000" kern="100">
                          <a:effectLst/>
                          <a:latin typeface="Myriad Pro" panose="020B0503030403020204" pitchFamily="34" charset="0"/>
                        </a:rPr>
                        <a:t>Percentage of HF clinicians trained in PC principles and practices</a:t>
                      </a:r>
                      <a:endParaRPr lang="en-US" sz="2000" kern="100">
                        <a:effectLst/>
                        <a:latin typeface="Myriad Pro" panose="020B0503030403020204" pitchFamily="34" charset="0"/>
                        <a:ea typeface="Times New Roman" panose="02020603050405020304" pitchFamily="18" charset="0"/>
                        <a:cs typeface="Times New Roman" panose="02020603050405020304" pitchFamily="18" charset="0"/>
                      </a:endParaRPr>
                    </a:p>
                  </a:txBody>
                  <a:tcPr marL="57591" marR="57591" marT="0" marB="0"/>
                </a:tc>
                <a:extLst>
                  <a:ext uri="{0D108BD9-81ED-4DB2-BD59-A6C34878D82A}">
                    <a16:rowId xmlns:a16="http://schemas.microsoft.com/office/drawing/2014/main" val="2128689437"/>
                  </a:ext>
                </a:extLst>
              </a:tr>
              <a:tr h="539498">
                <a:tc>
                  <a:txBody>
                    <a:bodyPr/>
                    <a:lstStyle/>
                    <a:p>
                      <a:pPr marL="0" marR="0" algn="ctr">
                        <a:spcBef>
                          <a:spcPts val="0"/>
                        </a:spcBef>
                        <a:spcAft>
                          <a:spcPts val="0"/>
                        </a:spcAft>
                      </a:pPr>
                      <a:r>
                        <a:rPr lang="en-US" sz="2000" kern="100" dirty="0">
                          <a:effectLst/>
                          <a:latin typeface="Myriad Pro" panose="020B0503030403020204" pitchFamily="34" charset="0"/>
                        </a:rPr>
                        <a:t>Utilization</a:t>
                      </a:r>
                      <a:endParaRPr lang="en-US" sz="20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57591" marR="57591" marT="0" marB="0">
                    <a:solidFill>
                      <a:srgbClr val="6E1686"/>
                    </a:solidFill>
                  </a:tcPr>
                </a:tc>
                <a:tc>
                  <a:txBody>
                    <a:bodyPr/>
                    <a:lstStyle/>
                    <a:p>
                      <a:pPr marL="342900" marR="0" lvl="0" indent="-342900">
                        <a:spcBef>
                          <a:spcPts val="0"/>
                        </a:spcBef>
                        <a:spcAft>
                          <a:spcPts val="0"/>
                        </a:spcAft>
                        <a:buFont typeface="Symbol" pitchFamily="2" charset="2"/>
                        <a:buChar char=""/>
                      </a:pPr>
                      <a:r>
                        <a:rPr lang="en-US" sz="2000" kern="100" dirty="0">
                          <a:effectLst/>
                          <a:latin typeface="Myriad Pro" panose="020B0503030403020204" pitchFamily="34" charset="0"/>
                        </a:rPr>
                        <a:t>Days alive and out of the hospital</a:t>
                      </a:r>
                    </a:p>
                    <a:p>
                      <a:pPr marL="342900" marR="0" lvl="0" indent="-342900">
                        <a:spcBef>
                          <a:spcPts val="0"/>
                        </a:spcBef>
                        <a:spcAft>
                          <a:spcPts val="0"/>
                        </a:spcAft>
                        <a:buFont typeface="Symbol" pitchFamily="2" charset="2"/>
                        <a:buChar char=""/>
                      </a:pPr>
                      <a:r>
                        <a:rPr lang="en-US" sz="2000" kern="100" dirty="0">
                          <a:effectLst/>
                          <a:latin typeface="Myriad Pro" panose="020B0503030403020204" pitchFamily="34" charset="0"/>
                        </a:rPr>
                        <a:t>Days spent in hospice care</a:t>
                      </a:r>
                    </a:p>
                    <a:p>
                      <a:pPr marL="342900" marR="0" lvl="0" indent="-342900">
                        <a:spcBef>
                          <a:spcPts val="0"/>
                        </a:spcBef>
                        <a:spcAft>
                          <a:spcPts val="0"/>
                        </a:spcAft>
                        <a:buFont typeface="Symbol" pitchFamily="2" charset="2"/>
                        <a:buChar char=""/>
                      </a:pPr>
                      <a:r>
                        <a:rPr lang="en-US" sz="2000" kern="100" dirty="0">
                          <a:effectLst/>
                          <a:latin typeface="Myriad Pro" panose="020B0503030403020204" pitchFamily="34" charset="0"/>
                        </a:rPr>
                        <a:t>Discharges from hospice due to readmission or 911 calls</a:t>
                      </a:r>
                      <a:endParaRPr lang="en-US" sz="2000" kern="10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57591" marR="57591" marT="0" marB="0"/>
                </a:tc>
                <a:extLst>
                  <a:ext uri="{0D108BD9-81ED-4DB2-BD59-A6C34878D82A}">
                    <a16:rowId xmlns:a16="http://schemas.microsoft.com/office/drawing/2014/main" val="3161620657"/>
                  </a:ext>
                </a:extLst>
              </a:tr>
            </a:tbl>
          </a:graphicData>
        </a:graphic>
      </p:graphicFrame>
    </p:spTree>
    <p:extLst>
      <p:ext uri="{BB962C8B-B14F-4D97-AF65-F5344CB8AC3E}">
        <p14:creationId xmlns:p14="http://schemas.microsoft.com/office/powerpoint/2010/main" val="2995675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37bc3ea-d6d7-481f-8be1-6610b2f3c46f" xsi:nil="true"/>
    <lcf76f155ced4ddcb4097134ff3c332f xmlns="e011ebe1-17fb-4f32-b77d-df0fdb956bf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6B913689690E4A98B40AAB08A80432" ma:contentTypeVersion="18" ma:contentTypeDescription="Create a new document." ma:contentTypeScope="" ma:versionID="98827e6fe25573297c2cd583ec8b1009">
  <xsd:schema xmlns:xsd="http://www.w3.org/2001/XMLSchema" xmlns:xs="http://www.w3.org/2001/XMLSchema" xmlns:p="http://schemas.microsoft.com/office/2006/metadata/properties" xmlns:ns2="e37bc3ea-d6d7-481f-8be1-6610b2f3c46f" xmlns:ns3="e011ebe1-17fb-4f32-b77d-df0fdb956bf0" targetNamespace="http://schemas.microsoft.com/office/2006/metadata/properties" ma:root="true" ma:fieldsID="e6223b10349cdffda38bd2cc2bd2c0fb" ns2:_="" ns3:_="">
    <xsd:import namespace="e37bc3ea-d6d7-481f-8be1-6610b2f3c46f"/>
    <xsd:import namespace="e011ebe1-17fb-4f32-b77d-df0fdb956bf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bc3ea-d6d7-481f-8be1-6610b2f3c4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a53a273-2274-450d-8faf-0aa0803d475b}" ma:internalName="TaxCatchAll" ma:showField="CatchAllData" ma:web="e37bc3ea-d6d7-481f-8be1-6610b2f3c46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11ebe1-17fb-4f32-b77d-df0fdb956bf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2cfdd7-13ab-42b0-85da-d997901199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66DDB6-A5B6-4384-A698-67D7C8639175}">
  <ds:schemaRefs>
    <ds:schemaRef ds:uri="http://schemas.microsoft.com/sharepoint/v3/contenttype/forms"/>
  </ds:schemaRefs>
</ds:datastoreItem>
</file>

<file path=customXml/itemProps2.xml><?xml version="1.0" encoding="utf-8"?>
<ds:datastoreItem xmlns:ds="http://schemas.openxmlformats.org/officeDocument/2006/customXml" ds:itemID="{EC6C2405-25AD-48DB-A5D1-71F8572F3EED}">
  <ds:schemaRefs>
    <ds:schemaRef ds:uri="http://schemas.microsoft.com/office/2006/metadata/properties"/>
    <ds:schemaRef ds:uri="http://schemas.microsoft.com/office/infopath/2007/PartnerControls"/>
    <ds:schemaRef ds:uri="e37bc3ea-d6d7-481f-8be1-6610b2f3c46f"/>
    <ds:schemaRef ds:uri="e011ebe1-17fb-4f32-b77d-df0fdb956bf0"/>
  </ds:schemaRefs>
</ds:datastoreItem>
</file>

<file path=customXml/itemProps3.xml><?xml version="1.0" encoding="utf-8"?>
<ds:datastoreItem xmlns:ds="http://schemas.openxmlformats.org/officeDocument/2006/customXml" ds:itemID="{F713C640-E437-4023-8EC4-3410F4557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7bc3ea-d6d7-481f-8be1-6610b2f3c46f"/>
    <ds:schemaRef ds:uri="e011ebe1-17fb-4f32-b77d-df0fdb956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960</TotalTime>
  <Words>892</Words>
  <Application>Microsoft Office PowerPoint</Application>
  <PresentationFormat>Widescreen</PresentationFormat>
  <Paragraphs>77</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35 Helvetica Thin</vt:lpstr>
      <vt:lpstr>45 Helvetica Light</vt:lpstr>
      <vt:lpstr>65 Helvetica Medium</vt:lpstr>
      <vt:lpstr>Arial</vt:lpstr>
      <vt:lpstr>Calibri</vt:lpstr>
      <vt:lpstr>Calibri Light</vt:lpstr>
      <vt:lpstr>Myriad Pro</vt:lpstr>
      <vt:lpstr>Symbol</vt:lpstr>
      <vt:lpstr>Office Theme</vt:lpstr>
      <vt:lpstr>Integration of Palliative Care into Heart Failure Care: Consensus-Based Recommendations from the Heart Failure Society of America  </vt:lpstr>
      <vt:lpstr>Top 10 Take-Home Messages</vt:lpstr>
      <vt:lpstr>Top 10 Take-Home Messages (2/2)</vt:lpstr>
      <vt:lpstr>PowerPoint Presentation</vt:lpstr>
      <vt:lpstr>PowerPoint Presentation</vt:lpstr>
      <vt:lpstr>PowerPoint Presentation</vt:lpstr>
      <vt:lpstr>PowerPoint Presentation</vt:lpstr>
    </vt:vector>
  </TitlesOfParts>
  <Company>Duke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Mentz</dc:creator>
  <cp:lastModifiedBy>Laura Poko</cp:lastModifiedBy>
  <cp:revision>93</cp:revision>
  <dcterms:created xsi:type="dcterms:W3CDTF">2020-12-02T14:17:32Z</dcterms:created>
  <dcterms:modified xsi:type="dcterms:W3CDTF">2024-11-22T17:13:27Z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0x010100386B913689690E4A98B40AAB08A80432</vt:lpwstr>
  </property>
</Properties>
</file>