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3" r:id="rId6"/>
    <p:sldId id="265" r:id="rId7"/>
    <p:sldId id="264" r:id="rId8"/>
    <p:sldId id="266" r:id="rId9"/>
    <p:sldId id="267" r:id="rId10"/>
    <p:sldId id="268" r:id="rId11"/>
    <p:sldId id="269" r:id="rId12"/>
    <p:sldId id="272" r:id="rId13"/>
    <p:sldId id="270" r:id="rId14"/>
    <p:sldId id="273" r:id="rId15"/>
    <p:sldId id="274" r:id="rId16"/>
    <p:sldId id="271" r:id="rId17"/>
    <p:sldId id="26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65A"/>
    <a:srgbClr val="003A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6E665D-7BD7-4314-C5A1-A07E212FBDD4}" v="6" dt="2024-08-15T17:47:32.8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autoAdjust="0"/>
    <p:restoredTop sz="94660"/>
  </p:normalViewPr>
  <p:slideViewPr>
    <p:cSldViewPr snapToGrid="0">
      <p:cViewPr varScale="1">
        <p:scale>
          <a:sx n="103" d="100"/>
          <a:sy n="103" d="100"/>
        </p:scale>
        <p:origin x="114"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Poko" userId="S::lpoko@hfsa.org::c1705cad-f40d-495d-9327-6790304d5516" providerId="AD" clId="Web-{326E665D-7BD7-4314-C5A1-A07E212FBDD4}"/>
    <pc:docChg chg="modSld">
      <pc:chgData name="Laura Poko" userId="S::lpoko@hfsa.org::c1705cad-f40d-495d-9327-6790304d5516" providerId="AD" clId="Web-{326E665D-7BD7-4314-C5A1-A07E212FBDD4}" dt="2024-08-15T17:47:32.847" v="1" actId="20577"/>
      <pc:docMkLst>
        <pc:docMk/>
      </pc:docMkLst>
      <pc:sldChg chg="modSp">
        <pc:chgData name="Laura Poko" userId="S::lpoko@hfsa.org::c1705cad-f40d-495d-9327-6790304d5516" providerId="AD" clId="Web-{326E665D-7BD7-4314-C5A1-A07E212FBDD4}" dt="2024-08-15T17:47:26.722" v="0" actId="20577"/>
        <pc:sldMkLst>
          <pc:docMk/>
          <pc:sldMk cId="1342239371" sldId="263"/>
        </pc:sldMkLst>
        <pc:spChg chg="mod">
          <ac:chgData name="Laura Poko" userId="S::lpoko@hfsa.org::c1705cad-f40d-495d-9327-6790304d5516" providerId="AD" clId="Web-{326E665D-7BD7-4314-C5A1-A07E212FBDD4}" dt="2024-08-15T17:47:26.722" v="0" actId="20577"/>
          <ac:spMkLst>
            <pc:docMk/>
            <pc:sldMk cId="1342239371" sldId="263"/>
            <ac:spMk id="5" creationId="{01826AA4-E31B-92E3-9056-45609DC9A305}"/>
          </ac:spMkLst>
        </pc:spChg>
      </pc:sldChg>
      <pc:sldChg chg="modSp">
        <pc:chgData name="Laura Poko" userId="S::lpoko@hfsa.org::c1705cad-f40d-495d-9327-6790304d5516" providerId="AD" clId="Web-{326E665D-7BD7-4314-C5A1-A07E212FBDD4}" dt="2024-08-15T17:47:32.847" v="1" actId="20577"/>
        <pc:sldMkLst>
          <pc:docMk/>
          <pc:sldMk cId="1930300193" sldId="266"/>
        </pc:sldMkLst>
        <pc:spChg chg="mod">
          <ac:chgData name="Laura Poko" userId="S::lpoko@hfsa.org::c1705cad-f40d-495d-9327-6790304d5516" providerId="AD" clId="Web-{326E665D-7BD7-4314-C5A1-A07E212FBDD4}" dt="2024-08-15T17:47:32.847" v="1" actId="20577"/>
          <ac:spMkLst>
            <pc:docMk/>
            <pc:sldMk cId="1930300193" sldId="266"/>
            <ac:spMk id="4" creationId="{7B2ECD4D-FE4D-4816-AAC6-018FCA8CC36F}"/>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538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C476C-DEAA-F941-C87C-1BDD8739FE2D}"/>
              </a:ext>
            </a:extLst>
          </p:cNvPr>
          <p:cNvSpPr>
            <a:spLocks noGrp="1"/>
          </p:cNvSpPr>
          <p:nvPr>
            <p:ph type="title"/>
          </p:nvPr>
        </p:nvSpPr>
        <p:spPr>
          <a:xfrm>
            <a:off x="1464119" y="2178583"/>
            <a:ext cx="9263761" cy="2500834"/>
          </a:xfrm>
        </p:spPr>
        <p:txBody>
          <a:bodyPr/>
          <a:lstStyle>
            <a:lvl1pPr algn="ctr">
              <a:defRPr>
                <a:solidFill>
                  <a:schemeClr val="bg1"/>
                </a:solidFill>
              </a:defRPr>
            </a:lvl1pPr>
          </a:lstStyle>
          <a:p>
            <a:r>
              <a:rPr lang="en-US" b="1" dirty="0">
                <a:solidFill>
                  <a:schemeClr val="bg1"/>
                </a:solidFill>
                <a:ea typeface="Calibri Light"/>
                <a:cs typeface="Calibri Light"/>
              </a:rPr>
              <a:t>Title Text – Myriad Pro Bold - 48</a:t>
            </a:r>
            <a:endParaRPr lang="en-US" dirty="0">
              <a:solidFill>
                <a:schemeClr val="bg1"/>
              </a:solidFill>
              <a:ea typeface="Calibri Light"/>
              <a:cs typeface="Arial"/>
            </a:endParaRPr>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C476C-DEAA-F941-C87C-1BDD8739FE2D}"/>
              </a:ext>
            </a:extLst>
          </p:cNvPr>
          <p:cNvSpPr>
            <a:spLocks noGrp="1"/>
          </p:cNvSpPr>
          <p:nvPr>
            <p:ph type="title" hasCustomPrompt="1"/>
          </p:nvPr>
        </p:nvSpPr>
        <p:spPr>
          <a:xfrm>
            <a:off x="838200" y="1080762"/>
            <a:ext cx="9263761" cy="1155811"/>
          </a:xfrm>
        </p:spPr>
        <p:txBody>
          <a:bodyPr/>
          <a:lstStyle>
            <a:lvl1pPr>
              <a:defRPr>
                <a:solidFill>
                  <a:schemeClr val="bg1"/>
                </a:solidFill>
              </a:defRPr>
            </a:lvl1pPr>
          </a:lstStyle>
          <a:p>
            <a:r>
              <a:rPr lang="en-US" b="1" dirty="0">
                <a:solidFill>
                  <a:schemeClr val="bg1"/>
                </a:solidFill>
                <a:ea typeface="Calibri Light"/>
                <a:cs typeface="Calibri Light"/>
              </a:rPr>
              <a:t>Session Title</a:t>
            </a:r>
            <a:endParaRPr lang="en-US" dirty="0">
              <a:solidFill>
                <a:schemeClr val="bg1"/>
              </a:solidFill>
              <a:ea typeface="Calibri Light"/>
              <a:cs typeface="Arial"/>
            </a:endParaRPr>
          </a:p>
        </p:txBody>
      </p:sp>
      <p:sp>
        <p:nvSpPr>
          <p:cNvPr id="16" name="Text Placeholder 15">
            <a:extLst>
              <a:ext uri="{FF2B5EF4-FFF2-40B4-BE49-F238E27FC236}">
                <a16:creationId xmlns:a16="http://schemas.microsoft.com/office/drawing/2014/main" id="{182167F4-BED1-2EEA-6B31-6ED37D95BA5A}"/>
              </a:ext>
            </a:extLst>
          </p:cNvPr>
          <p:cNvSpPr>
            <a:spLocks noGrp="1"/>
          </p:cNvSpPr>
          <p:nvPr>
            <p:ph type="body" sz="quarter" idx="13" hasCustomPrompt="1"/>
          </p:nvPr>
        </p:nvSpPr>
        <p:spPr>
          <a:xfrm>
            <a:off x="838200" y="2612573"/>
            <a:ext cx="9263063" cy="865414"/>
          </a:xfrm>
          <a:ln>
            <a:solidFill>
              <a:schemeClr val="bg1"/>
            </a:solidFill>
          </a:ln>
        </p:spPr>
        <p:txBody>
          <a:bodyPr anchor="b" anchorCtr="0">
            <a:normAutofit/>
          </a:bodyPr>
          <a:lstStyle>
            <a:lvl1pPr marL="0" indent="0">
              <a:buNone/>
              <a:defRPr sz="4000">
                <a:solidFill>
                  <a:schemeClr val="bg1"/>
                </a:solidFill>
              </a:defRPr>
            </a:lvl1pPr>
          </a:lstStyle>
          <a:p>
            <a:pPr lvl="0"/>
            <a:r>
              <a:rPr lang="en-US" dirty="0" err="1"/>
              <a:t>Firstname</a:t>
            </a:r>
            <a:r>
              <a:rPr lang="en-US" dirty="0"/>
              <a:t> </a:t>
            </a:r>
            <a:r>
              <a:rPr lang="en-US" dirty="0" err="1"/>
              <a:t>Lastname</a:t>
            </a:r>
            <a:endParaRPr lang="en-US" dirty="0"/>
          </a:p>
        </p:txBody>
      </p:sp>
      <p:sp>
        <p:nvSpPr>
          <p:cNvPr id="18" name="Text Placeholder 17">
            <a:extLst>
              <a:ext uri="{FF2B5EF4-FFF2-40B4-BE49-F238E27FC236}">
                <a16:creationId xmlns:a16="http://schemas.microsoft.com/office/drawing/2014/main" id="{865C6D64-20BD-9812-094B-8F4F3972965B}"/>
              </a:ext>
            </a:extLst>
          </p:cNvPr>
          <p:cNvSpPr>
            <a:spLocks noGrp="1"/>
          </p:cNvSpPr>
          <p:nvPr>
            <p:ph type="body" sz="quarter" idx="14" hasCustomPrompt="1"/>
          </p:nvPr>
        </p:nvSpPr>
        <p:spPr>
          <a:xfrm>
            <a:off x="854529" y="3509950"/>
            <a:ext cx="9263063" cy="703262"/>
          </a:xfrm>
        </p:spPr>
        <p:txBody>
          <a:bodyPr>
            <a:normAutofit/>
          </a:bodyPr>
          <a:lstStyle>
            <a:lvl1pPr marL="0" indent="0">
              <a:buNone/>
              <a:defRPr sz="2800">
                <a:solidFill>
                  <a:schemeClr val="bg1"/>
                </a:solidFill>
              </a:defRPr>
            </a:lvl1pPr>
            <a:lvl3pPr marL="914400" indent="0">
              <a:buNone/>
              <a:defRPr>
                <a:solidFill>
                  <a:schemeClr val="bg1"/>
                </a:solidFill>
              </a:defRPr>
            </a:lvl3pPr>
          </a:lstStyle>
          <a:p>
            <a:pPr lvl="0"/>
            <a:r>
              <a:rPr lang="en-US" dirty="0"/>
              <a:t>Title of the Speaker</a:t>
            </a:r>
          </a:p>
        </p:txBody>
      </p:sp>
    </p:spTree>
    <p:extLst>
      <p:ext uri="{BB962C8B-B14F-4D97-AF65-F5344CB8AC3E}">
        <p14:creationId xmlns:p14="http://schemas.microsoft.com/office/powerpoint/2010/main" val="919540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Speak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C86AF-AA41-7B37-4A6E-85CE23F320B4}"/>
              </a:ext>
            </a:extLst>
          </p:cNvPr>
          <p:cNvSpPr>
            <a:spLocks noGrp="1"/>
          </p:cNvSpPr>
          <p:nvPr>
            <p:ph type="title" hasCustomPrompt="1"/>
          </p:nvPr>
        </p:nvSpPr>
        <p:spPr>
          <a:xfrm>
            <a:off x="468745" y="50265"/>
            <a:ext cx="10515600" cy="924316"/>
          </a:xfrm>
        </p:spPr>
        <p:txBody>
          <a:bodyPr>
            <a:normAutofit/>
          </a:bodyPr>
          <a:lstStyle/>
          <a:p>
            <a:r>
              <a:rPr lang="en-US" sz="3600" b="1" dirty="0">
                <a:solidFill>
                  <a:schemeClr val="bg1"/>
                </a:solidFill>
                <a:ea typeface="Calibri Light"/>
                <a:cs typeface="Calibri Light"/>
              </a:rPr>
              <a:t>Session Title</a:t>
            </a:r>
          </a:p>
        </p:txBody>
      </p:sp>
    </p:spTree>
    <p:extLst>
      <p:ext uri="{BB962C8B-B14F-4D97-AF65-F5344CB8AC3E}">
        <p14:creationId xmlns:p14="http://schemas.microsoft.com/office/powerpoint/2010/main" val="2591524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Speak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7E2909-956F-49C6-0261-1F48777025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7415" y="1370559"/>
            <a:ext cx="2835729" cy="2658496"/>
          </a:xfrm>
          <a:prstGeom prst="rect">
            <a:avLst/>
          </a:prstGeom>
        </p:spPr>
      </p:pic>
      <p:pic>
        <p:nvPicPr>
          <p:cNvPr id="5" name="Picture 4">
            <a:extLst>
              <a:ext uri="{FF2B5EF4-FFF2-40B4-BE49-F238E27FC236}">
                <a16:creationId xmlns:a16="http://schemas.microsoft.com/office/drawing/2014/main" id="{66B38DE9-9764-7F3E-0BA8-44F83C0137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47343" y="1370559"/>
            <a:ext cx="2835729" cy="2658496"/>
          </a:xfrm>
          <a:prstGeom prst="rect">
            <a:avLst/>
          </a:prstGeom>
        </p:spPr>
      </p:pic>
      <p:sp>
        <p:nvSpPr>
          <p:cNvPr id="8" name="Title 1">
            <a:extLst>
              <a:ext uri="{FF2B5EF4-FFF2-40B4-BE49-F238E27FC236}">
                <a16:creationId xmlns:a16="http://schemas.microsoft.com/office/drawing/2014/main" id="{791ADE37-F889-6835-E63C-F406634312CE}"/>
              </a:ext>
            </a:extLst>
          </p:cNvPr>
          <p:cNvSpPr>
            <a:spLocks noGrp="1"/>
          </p:cNvSpPr>
          <p:nvPr>
            <p:ph type="title" hasCustomPrompt="1"/>
          </p:nvPr>
        </p:nvSpPr>
        <p:spPr>
          <a:xfrm>
            <a:off x="468745" y="50265"/>
            <a:ext cx="10515600" cy="924316"/>
          </a:xfrm>
        </p:spPr>
        <p:txBody>
          <a:bodyPr>
            <a:normAutofit/>
          </a:bodyPr>
          <a:lstStyle/>
          <a:p>
            <a:r>
              <a:rPr lang="en-US" sz="3600" b="1" dirty="0">
                <a:solidFill>
                  <a:schemeClr val="bg1"/>
                </a:solidFill>
                <a:ea typeface="Calibri Light"/>
                <a:cs typeface="Calibri Light"/>
              </a:rPr>
              <a:t>Session Title</a:t>
            </a:r>
          </a:p>
        </p:txBody>
      </p:sp>
      <p:sp>
        <p:nvSpPr>
          <p:cNvPr id="3" name="Picture Placeholder 5">
            <a:extLst>
              <a:ext uri="{FF2B5EF4-FFF2-40B4-BE49-F238E27FC236}">
                <a16:creationId xmlns:a16="http://schemas.microsoft.com/office/drawing/2014/main" id="{8AF8871C-C7C8-9F87-DB78-430441070079}"/>
              </a:ext>
            </a:extLst>
          </p:cNvPr>
          <p:cNvSpPr>
            <a:spLocks noGrp="1"/>
          </p:cNvSpPr>
          <p:nvPr>
            <p:ph type="pic" sz="quarter" idx="10" hasCustomPrompt="1"/>
          </p:nvPr>
        </p:nvSpPr>
        <p:spPr>
          <a:xfrm>
            <a:off x="2144300" y="1791832"/>
            <a:ext cx="2504088" cy="2504087"/>
          </a:xfrm>
          <a:prstGeom prst="round2DiagRect">
            <a:avLst/>
          </a:prstGeom>
          <a:solidFill>
            <a:schemeClr val="bg1">
              <a:lumMod val="85000"/>
            </a:schemeClr>
          </a:solidFill>
        </p:spPr>
        <p:txBody>
          <a:bodyPr>
            <a:normAutofit/>
          </a:bodyPr>
          <a:lstStyle>
            <a:lvl1pPr>
              <a:defRPr sz="2800"/>
            </a:lvl1pPr>
          </a:lstStyle>
          <a:p>
            <a:r>
              <a:rPr lang="en-US" dirty="0"/>
              <a:t>Headshot Placeholder</a:t>
            </a:r>
          </a:p>
        </p:txBody>
      </p:sp>
      <p:sp>
        <p:nvSpPr>
          <p:cNvPr id="4" name="Picture Placeholder 5">
            <a:extLst>
              <a:ext uri="{FF2B5EF4-FFF2-40B4-BE49-F238E27FC236}">
                <a16:creationId xmlns:a16="http://schemas.microsoft.com/office/drawing/2014/main" id="{6145D2D6-2324-0797-04C9-7FB10929921D}"/>
              </a:ext>
            </a:extLst>
          </p:cNvPr>
          <p:cNvSpPr>
            <a:spLocks noGrp="1"/>
          </p:cNvSpPr>
          <p:nvPr>
            <p:ph type="pic" sz="quarter" idx="11" hasCustomPrompt="1"/>
          </p:nvPr>
        </p:nvSpPr>
        <p:spPr>
          <a:xfrm>
            <a:off x="7592600" y="1791832"/>
            <a:ext cx="2504088" cy="2504087"/>
          </a:xfrm>
          <a:prstGeom prst="round2DiagRect">
            <a:avLst/>
          </a:prstGeom>
          <a:solidFill>
            <a:schemeClr val="bg1">
              <a:lumMod val="85000"/>
            </a:schemeClr>
          </a:solidFill>
        </p:spPr>
        <p:txBody>
          <a:bodyPr>
            <a:normAutofit/>
          </a:bodyPr>
          <a:lstStyle>
            <a:lvl1pPr>
              <a:defRPr sz="2800"/>
            </a:lvl1pPr>
          </a:lstStyle>
          <a:p>
            <a:r>
              <a:rPr lang="en-US" dirty="0"/>
              <a:t>Headshot Placeholder</a:t>
            </a:r>
          </a:p>
        </p:txBody>
      </p:sp>
      <p:sp>
        <p:nvSpPr>
          <p:cNvPr id="10" name="Text Placeholder 6">
            <a:extLst>
              <a:ext uri="{FF2B5EF4-FFF2-40B4-BE49-F238E27FC236}">
                <a16:creationId xmlns:a16="http://schemas.microsoft.com/office/drawing/2014/main" id="{81BD14BF-6424-CACC-FCA0-6B722FB65DC5}"/>
              </a:ext>
            </a:extLst>
          </p:cNvPr>
          <p:cNvSpPr>
            <a:spLocks noGrp="1"/>
          </p:cNvSpPr>
          <p:nvPr>
            <p:ph type="body" sz="quarter" idx="17" hasCustomPrompt="1"/>
          </p:nvPr>
        </p:nvSpPr>
        <p:spPr>
          <a:xfrm>
            <a:off x="6264729" y="4517837"/>
            <a:ext cx="5110842" cy="1132272"/>
          </a:xfrm>
        </p:spPr>
        <p:txBody>
          <a:bodyPr anchor="b" anchorCtr="0">
            <a:noAutofit/>
          </a:bodyPr>
          <a:lstStyle>
            <a:lvl1pPr marL="0" indent="0" algn="ctr">
              <a:buNone/>
              <a:defRPr sz="2800"/>
            </a:lvl1pPr>
          </a:lstStyle>
          <a:p>
            <a:pPr lvl="0"/>
            <a:r>
              <a:rPr lang="en-US" dirty="0" err="1"/>
              <a:t>Firstname</a:t>
            </a:r>
            <a:r>
              <a:rPr lang="en-US" dirty="0"/>
              <a:t> </a:t>
            </a:r>
            <a:r>
              <a:rPr lang="en-US" dirty="0" err="1"/>
              <a:t>Lastname</a:t>
            </a:r>
            <a:r>
              <a:rPr lang="en-US" dirty="0"/>
              <a:t>, </a:t>
            </a:r>
          </a:p>
          <a:p>
            <a:pPr lvl="0"/>
            <a:r>
              <a:rPr lang="en-US" dirty="0"/>
              <a:t>MD, FHFSA</a:t>
            </a:r>
          </a:p>
        </p:txBody>
      </p:sp>
      <p:sp>
        <p:nvSpPr>
          <p:cNvPr id="11" name="Text Placeholder 11">
            <a:extLst>
              <a:ext uri="{FF2B5EF4-FFF2-40B4-BE49-F238E27FC236}">
                <a16:creationId xmlns:a16="http://schemas.microsoft.com/office/drawing/2014/main" id="{AEF349C1-0365-1D9A-FFDE-88C67C08DE2A}"/>
              </a:ext>
            </a:extLst>
          </p:cNvPr>
          <p:cNvSpPr>
            <a:spLocks noGrp="1"/>
          </p:cNvSpPr>
          <p:nvPr>
            <p:ph type="body" sz="quarter" idx="18" hasCustomPrompt="1"/>
          </p:nvPr>
        </p:nvSpPr>
        <p:spPr>
          <a:xfrm>
            <a:off x="6264729" y="5717136"/>
            <a:ext cx="5061857" cy="924316"/>
          </a:xfrm>
        </p:spPr>
        <p:txBody>
          <a:bodyPr>
            <a:noAutofit/>
          </a:bodyPr>
          <a:lstStyle>
            <a:lvl1pPr marL="0" indent="0" algn="ctr">
              <a:buNone/>
              <a:defRPr sz="2000">
                <a:solidFill>
                  <a:srgbClr val="53565A"/>
                </a:solidFill>
              </a:defRPr>
            </a:lvl1pPr>
            <a:lvl3pPr marL="914400" indent="0">
              <a:buNone/>
              <a:defRPr/>
            </a:lvl3pPr>
          </a:lstStyle>
          <a:p>
            <a:pPr lvl="0"/>
            <a:r>
              <a:rPr lang="en-US" dirty="0"/>
              <a:t>Title of the Speaker</a:t>
            </a:r>
          </a:p>
        </p:txBody>
      </p:sp>
      <p:sp>
        <p:nvSpPr>
          <p:cNvPr id="14" name="Text Placeholder 11">
            <a:extLst>
              <a:ext uri="{FF2B5EF4-FFF2-40B4-BE49-F238E27FC236}">
                <a16:creationId xmlns:a16="http://schemas.microsoft.com/office/drawing/2014/main" id="{C03DFEBF-64D0-5B8B-194E-6E026AEE568F}"/>
              </a:ext>
            </a:extLst>
          </p:cNvPr>
          <p:cNvSpPr>
            <a:spLocks noGrp="1"/>
          </p:cNvSpPr>
          <p:nvPr>
            <p:ph type="body" sz="quarter" idx="20" hasCustomPrompt="1"/>
          </p:nvPr>
        </p:nvSpPr>
        <p:spPr>
          <a:xfrm>
            <a:off x="816429" y="5717136"/>
            <a:ext cx="5061857" cy="924316"/>
          </a:xfrm>
        </p:spPr>
        <p:txBody>
          <a:bodyPr>
            <a:noAutofit/>
          </a:bodyPr>
          <a:lstStyle>
            <a:lvl1pPr marL="0" indent="0" algn="ctr">
              <a:buNone/>
              <a:defRPr sz="2000">
                <a:solidFill>
                  <a:srgbClr val="53565A"/>
                </a:solidFill>
              </a:defRPr>
            </a:lvl1pPr>
            <a:lvl3pPr marL="914400" indent="0">
              <a:buNone/>
              <a:defRPr/>
            </a:lvl3pPr>
          </a:lstStyle>
          <a:p>
            <a:pPr lvl="0"/>
            <a:r>
              <a:rPr lang="en-US" dirty="0"/>
              <a:t>Title of the Speaker</a:t>
            </a:r>
          </a:p>
        </p:txBody>
      </p:sp>
      <p:sp>
        <p:nvSpPr>
          <p:cNvPr id="2" name="Text Placeholder 6">
            <a:extLst>
              <a:ext uri="{FF2B5EF4-FFF2-40B4-BE49-F238E27FC236}">
                <a16:creationId xmlns:a16="http://schemas.microsoft.com/office/drawing/2014/main" id="{A8D8A13E-D537-CE6F-74DD-722F36A3EA8F}"/>
              </a:ext>
            </a:extLst>
          </p:cNvPr>
          <p:cNvSpPr>
            <a:spLocks noGrp="1"/>
          </p:cNvSpPr>
          <p:nvPr>
            <p:ph type="body" sz="quarter" idx="21" hasCustomPrompt="1"/>
          </p:nvPr>
        </p:nvSpPr>
        <p:spPr>
          <a:xfrm>
            <a:off x="767444" y="4517837"/>
            <a:ext cx="5110842" cy="1132272"/>
          </a:xfrm>
        </p:spPr>
        <p:txBody>
          <a:bodyPr anchor="b" anchorCtr="0">
            <a:noAutofit/>
          </a:bodyPr>
          <a:lstStyle>
            <a:lvl1pPr marL="0" indent="0" algn="ctr">
              <a:buNone/>
              <a:defRPr sz="2800"/>
            </a:lvl1pPr>
          </a:lstStyle>
          <a:p>
            <a:pPr lvl="0"/>
            <a:r>
              <a:rPr lang="en-US" dirty="0" err="1"/>
              <a:t>Firstname</a:t>
            </a:r>
            <a:r>
              <a:rPr lang="en-US" dirty="0"/>
              <a:t> </a:t>
            </a:r>
            <a:r>
              <a:rPr lang="en-US" dirty="0" err="1"/>
              <a:t>Lastname</a:t>
            </a:r>
            <a:r>
              <a:rPr lang="en-US" dirty="0"/>
              <a:t>, </a:t>
            </a:r>
          </a:p>
          <a:p>
            <a:pPr lvl="0"/>
            <a:r>
              <a:rPr lang="en-US" dirty="0"/>
              <a:t>MD, FHFSA</a:t>
            </a:r>
          </a:p>
        </p:txBody>
      </p:sp>
    </p:spTree>
    <p:extLst>
      <p:ext uri="{BB962C8B-B14F-4D97-AF65-F5344CB8AC3E}">
        <p14:creationId xmlns:p14="http://schemas.microsoft.com/office/powerpoint/2010/main" val="466012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Speak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42301D-0730-7E89-B5A8-EBF5DEF2870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77315" y="1962369"/>
            <a:ext cx="2145535" cy="2011439"/>
          </a:xfrm>
          <a:prstGeom prst="rect">
            <a:avLst/>
          </a:prstGeom>
        </p:spPr>
      </p:pic>
      <p:pic>
        <p:nvPicPr>
          <p:cNvPr id="5" name="Picture 4">
            <a:extLst>
              <a:ext uri="{FF2B5EF4-FFF2-40B4-BE49-F238E27FC236}">
                <a16:creationId xmlns:a16="http://schemas.microsoft.com/office/drawing/2014/main" id="{EF23C934-20C5-3FA9-6650-E158FA954C3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74704" y="1962369"/>
            <a:ext cx="2145535" cy="2011439"/>
          </a:xfrm>
          <a:prstGeom prst="rect">
            <a:avLst/>
          </a:prstGeom>
        </p:spPr>
      </p:pic>
      <p:pic>
        <p:nvPicPr>
          <p:cNvPr id="4" name="Picture 3">
            <a:extLst>
              <a:ext uri="{FF2B5EF4-FFF2-40B4-BE49-F238E27FC236}">
                <a16:creationId xmlns:a16="http://schemas.microsoft.com/office/drawing/2014/main" id="{C5FD0FFC-E9EC-A976-EDB6-27D7D97FD9E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8745" y="1962369"/>
            <a:ext cx="2145535" cy="2011439"/>
          </a:xfrm>
          <a:prstGeom prst="rect">
            <a:avLst/>
          </a:prstGeom>
        </p:spPr>
      </p:pic>
      <p:sp>
        <p:nvSpPr>
          <p:cNvPr id="2" name="Title 1">
            <a:extLst>
              <a:ext uri="{FF2B5EF4-FFF2-40B4-BE49-F238E27FC236}">
                <a16:creationId xmlns:a16="http://schemas.microsoft.com/office/drawing/2014/main" id="{3923B545-7460-EBBF-BBFD-3252E89B2F50}"/>
              </a:ext>
            </a:extLst>
          </p:cNvPr>
          <p:cNvSpPr>
            <a:spLocks noGrp="1"/>
          </p:cNvSpPr>
          <p:nvPr>
            <p:ph type="title" hasCustomPrompt="1"/>
          </p:nvPr>
        </p:nvSpPr>
        <p:spPr>
          <a:xfrm>
            <a:off x="468745" y="50265"/>
            <a:ext cx="10515600" cy="924316"/>
          </a:xfrm>
        </p:spPr>
        <p:txBody>
          <a:bodyPr>
            <a:normAutofit/>
          </a:bodyPr>
          <a:lstStyle/>
          <a:p>
            <a:r>
              <a:rPr lang="en-US" sz="3600" b="1" dirty="0">
                <a:solidFill>
                  <a:schemeClr val="bg1"/>
                </a:solidFill>
                <a:ea typeface="Calibri Light"/>
                <a:cs typeface="Calibri Light"/>
              </a:rPr>
              <a:t>Session Title</a:t>
            </a:r>
          </a:p>
        </p:txBody>
      </p:sp>
      <p:sp>
        <p:nvSpPr>
          <p:cNvPr id="3" name="Picture Placeholder 5">
            <a:extLst>
              <a:ext uri="{FF2B5EF4-FFF2-40B4-BE49-F238E27FC236}">
                <a16:creationId xmlns:a16="http://schemas.microsoft.com/office/drawing/2014/main" id="{9FFF4E38-1708-AFFA-97D6-20A754830F36}"/>
              </a:ext>
            </a:extLst>
          </p:cNvPr>
          <p:cNvSpPr>
            <a:spLocks noGrp="1"/>
          </p:cNvSpPr>
          <p:nvPr>
            <p:ph type="pic" sz="quarter" idx="10" hasCustomPrompt="1"/>
          </p:nvPr>
        </p:nvSpPr>
        <p:spPr>
          <a:xfrm>
            <a:off x="877571" y="1716046"/>
            <a:ext cx="2504088" cy="2504087"/>
          </a:xfrm>
          <a:prstGeom prst="round2DiagRect">
            <a:avLst/>
          </a:prstGeom>
          <a:solidFill>
            <a:schemeClr val="bg1">
              <a:lumMod val="85000"/>
            </a:schemeClr>
          </a:solidFill>
        </p:spPr>
        <p:txBody>
          <a:bodyPr>
            <a:normAutofit/>
          </a:bodyPr>
          <a:lstStyle>
            <a:lvl1pPr>
              <a:defRPr sz="2800"/>
            </a:lvl1pPr>
          </a:lstStyle>
          <a:p>
            <a:r>
              <a:rPr lang="en-US" dirty="0"/>
              <a:t>Headshot Placeholder</a:t>
            </a:r>
          </a:p>
        </p:txBody>
      </p:sp>
      <p:sp>
        <p:nvSpPr>
          <p:cNvPr id="11" name="Picture Placeholder 5">
            <a:extLst>
              <a:ext uri="{FF2B5EF4-FFF2-40B4-BE49-F238E27FC236}">
                <a16:creationId xmlns:a16="http://schemas.microsoft.com/office/drawing/2014/main" id="{6A5336BB-516D-90EF-7FC3-6A7922622FDC}"/>
              </a:ext>
            </a:extLst>
          </p:cNvPr>
          <p:cNvSpPr>
            <a:spLocks noGrp="1"/>
          </p:cNvSpPr>
          <p:nvPr>
            <p:ph type="pic" sz="quarter" idx="11" hasCustomPrompt="1"/>
          </p:nvPr>
        </p:nvSpPr>
        <p:spPr>
          <a:xfrm>
            <a:off x="4894368" y="1716046"/>
            <a:ext cx="2504088" cy="2504087"/>
          </a:xfrm>
          <a:prstGeom prst="round2DiagRect">
            <a:avLst/>
          </a:prstGeom>
          <a:solidFill>
            <a:schemeClr val="bg1">
              <a:lumMod val="85000"/>
            </a:schemeClr>
          </a:solidFill>
        </p:spPr>
        <p:txBody>
          <a:bodyPr>
            <a:normAutofit/>
          </a:bodyPr>
          <a:lstStyle>
            <a:lvl1pPr>
              <a:defRPr sz="2800"/>
            </a:lvl1pPr>
          </a:lstStyle>
          <a:p>
            <a:r>
              <a:rPr lang="en-US" dirty="0"/>
              <a:t>Headshot Placeholder</a:t>
            </a:r>
          </a:p>
        </p:txBody>
      </p:sp>
      <p:sp>
        <p:nvSpPr>
          <p:cNvPr id="12" name="Text Placeholder 6">
            <a:extLst>
              <a:ext uri="{FF2B5EF4-FFF2-40B4-BE49-F238E27FC236}">
                <a16:creationId xmlns:a16="http://schemas.microsoft.com/office/drawing/2014/main" id="{94A6E1D5-90FA-3235-FFBE-6D21B5AEBDB4}"/>
              </a:ext>
            </a:extLst>
          </p:cNvPr>
          <p:cNvSpPr>
            <a:spLocks noGrp="1"/>
          </p:cNvSpPr>
          <p:nvPr>
            <p:ph type="body" sz="quarter" idx="17" hasCustomPrompt="1"/>
          </p:nvPr>
        </p:nvSpPr>
        <p:spPr>
          <a:xfrm>
            <a:off x="4290180" y="4305149"/>
            <a:ext cx="3712464" cy="1132272"/>
          </a:xfrm>
        </p:spPr>
        <p:txBody>
          <a:bodyPr anchor="b" anchorCtr="0">
            <a:noAutofit/>
          </a:bodyPr>
          <a:lstStyle>
            <a:lvl1pPr marL="0" indent="0" algn="ctr">
              <a:buNone/>
              <a:defRPr sz="2400"/>
            </a:lvl1pPr>
          </a:lstStyle>
          <a:p>
            <a:pPr lvl="0"/>
            <a:r>
              <a:rPr lang="en-US" dirty="0" err="1"/>
              <a:t>Firstname</a:t>
            </a:r>
            <a:r>
              <a:rPr lang="en-US" dirty="0"/>
              <a:t> </a:t>
            </a:r>
            <a:r>
              <a:rPr lang="en-US" dirty="0" err="1"/>
              <a:t>Lastname</a:t>
            </a:r>
            <a:r>
              <a:rPr lang="en-US" dirty="0"/>
              <a:t>, </a:t>
            </a:r>
          </a:p>
          <a:p>
            <a:pPr lvl="0"/>
            <a:r>
              <a:rPr lang="en-US" dirty="0"/>
              <a:t>MD, FHFSA</a:t>
            </a:r>
          </a:p>
        </p:txBody>
      </p:sp>
      <p:sp>
        <p:nvSpPr>
          <p:cNvPr id="13" name="Text Placeholder 11">
            <a:extLst>
              <a:ext uri="{FF2B5EF4-FFF2-40B4-BE49-F238E27FC236}">
                <a16:creationId xmlns:a16="http://schemas.microsoft.com/office/drawing/2014/main" id="{A3D0B69B-EB7A-5447-3AAC-71654B1D0334}"/>
              </a:ext>
            </a:extLst>
          </p:cNvPr>
          <p:cNvSpPr>
            <a:spLocks noGrp="1"/>
          </p:cNvSpPr>
          <p:nvPr>
            <p:ph type="body" sz="quarter" idx="18" hasCustomPrompt="1"/>
          </p:nvPr>
        </p:nvSpPr>
        <p:spPr>
          <a:xfrm>
            <a:off x="4290180" y="5455877"/>
            <a:ext cx="3712464" cy="924316"/>
          </a:xfrm>
        </p:spPr>
        <p:txBody>
          <a:bodyPr>
            <a:noAutofit/>
          </a:bodyPr>
          <a:lstStyle>
            <a:lvl1pPr marL="0" indent="0" algn="ctr">
              <a:buNone/>
              <a:defRPr sz="2000">
                <a:solidFill>
                  <a:srgbClr val="53565A"/>
                </a:solidFill>
              </a:defRPr>
            </a:lvl1pPr>
            <a:lvl3pPr marL="914400" indent="0">
              <a:buNone/>
              <a:defRPr/>
            </a:lvl3pPr>
          </a:lstStyle>
          <a:p>
            <a:pPr lvl="0"/>
            <a:r>
              <a:rPr lang="en-US" dirty="0"/>
              <a:t>Title of the Speaker</a:t>
            </a:r>
          </a:p>
        </p:txBody>
      </p:sp>
      <p:sp>
        <p:nvSpPr>
          <p:cNvPr id="15" name="Text Placeholder 11">
            <a:extLst>
              <a:ext uri="{FF2B5EF4-FFF2-40B4-BE49-F238E27FC236}">
                <a16:creationId xmlns:a16="http://schemas.microsoft.com/office/drawing/2014/main" id="{4CAF5F40-0208-A47B-ACEC-A92CA8829910}"/>
              </a:ext>
            </a:extLst>
          </p:cNvPr>
          <p:cNvSpPr>
            <a:spLocks noGrp="1"/>
          </p:cNvSpPr>
          <p:nvPr>
            <p:ph type="body" sz="quarter" idx="20" hasCustomPrompt="1"/>
          </p:nvPr>
        </p:nvSpPr>
        <p:spPr>
          <a:xfrm>
            <a:off x="273383" y="5482937"/>
            <a:ext cx="3712464" cy="924316"/>
          </a:xfrm>
        </p:spPr>
        <p:txBody>
          <a:bodyPr>
            <a:noAutofit/>
          </a:bodyPr>
          <a:lstStyle>
            <a:lvl1pPr marL="0" indent="0" algn="ctr">
              <a:buNone/>
              <a:defRPr sz="2000">
                <a:solidFill>
                  <a:srgbClr val="53565A"/>
                </a:solidFill>
              </a:defRPr>
            </a:lvl1pPr>
            <a:lvl3pPr marL="914400" indent="0">
              <a:buNone/>
              <a:defRPr/>
            </a:lvl3pPr>
          </a:lstStyle>
          <a:p>
            <a:pPr lvl="0"/>
            <a:r>
              <a:rPr lang="en-US" dirty="0"/>
              <a:t>Title of the Speaker</a:t>
            </a:r>
          </a:p>
        </p:txBody>
      </p:sp>
      <p:sp>
        <p:nvSpPr>
          <p:cNvPr id="17" name="Picture Placeholder 5">
            <a:extLst>
              <a:ext uri="{FF2B5EF4-FFF2-40B4-BE49-F238E27FC236}">
                <a16:creationId xmlns:a16="http://schemas.microsoft.com/office/drawing/2014/main" id="{6778C780-0F03-7B06-6507-1D6818DDC6BA}"/>
              </a:ext>
            </a:extLst>
          </p:cNvPr>
          <p:cNvSpPr>
            <a:spLocks noGrp="1"/>
          </p:cNvSpPr>
          <p:nvPr>
            <p:ph type="pic" sz="quarter" idx="21" hasCustomPrompt="1"/>
          </p:nvPr>
        </p:nvSpPr>
        <p:spPr>
          <a:xfrm>
            <a:off x="8793934" y="1716046"/>
            <a:ext cx="2504088" cy="2504087"/>
          </a:xfrm>
          <a:prstGeom prst="round2DiagRect">
            <a:avLst/>
          </a:prstGeom>
          <a:solidFill>
            <a:schemeClr val="bg1">
              <a:lumMod val="85000"/>
            </a:schemeClr>
          </a:solidFill>
        </p:spPr>
        <p:txBody>
          <a:bodyPr>
            <a:normAutofit/>
          </a:bodyPr>
          <a:lstStyle>
            <a:lvl1pPr>
              <a:defRPr sz="2800"/>
            </a:lvl1pPr>
          </a:lstStyle>
          <a:p>
            <a:r>
              <a:rPr lang="en-US" dirty="0"/>
              <a:t>Headshot Placeholder</a:t>
            </a:r>
          </a:p>
        </p:txBody>
      </p:sp>
      <p:sp>
        <p:nvSpPr>
          <p:cNvPr id="18" name="Text Placeholder 6">
            <a:extLst>
              <a:ext uri="{FF2B5EF4-FFF2-40B4-BE49-F238E27FC236}">
                <a16:creationId xmlns:a16="http://schemas.microsoft.com/office/drawing/2014/main" id="{32BE5442-62BF-95E3-E6C3-302FD058A9DD}"/>
              </a:ext>
            </a:extLst>
          </p:cNvPr>
          <p:cNvSpPr>
            <a:spLocks noGrp="1"/>
          </p:cNvSpPr>
          <p:nvPr>
            <p:ph type="body" sz="quarter" idx="22" hasCustomPrompt="1"/>
          </p:nvPr>
        </p:nvSpPr>
        <p:spPr>
          <a:xfrm>
            <a:off x="8189746" y="4305149"/>
            <a:ext cx="3712464" cy="1132272"/>
          </a:xfrm>
        </p:spPr>
        <p:txBody>
          <a:bodyPr anchor="b" anchorCtr="0">
            <a:noAutofit/>
          </a:bodyPr>
          <a:lstStyle>
            <a:lvl1pPr marL="0" indent="0" algn="ctr">
              <a:buNone/>
              <a:defRPr sz="2400"/>
            </a:lvl1pPr>
          </a:lstStyle>
          <a:p>
            <a:pPr lvl="0"/>
            <a:r>
              <a:rPr lang="en-US" dirty="0" err="1"/>
              <a:t>Firstname</a:t>
            </a:r>
            <a:r>
              <a:rPr lang="en-US" dirty="0"/>
              <a:t> </a:t>
            </a:r>
            <a:r>
              <a:rPr lang="en-US" dirty="0" err="1"/>
              <a:t>Lastname</a:t>
            </a:r>
            <a:r>
              <a:rPr lang="en-US" dirty="0"/>
              <a:t>, </a:t>
            </a:r>
          </a:p>
          <a:p>
            <a:pPr lvl="0"/>
            <a:r>
              <a:rPr lang="en-US" dirty="0"/>
              <a:t>MD, FHFSA</a:t>
            </a:r>
          </a:p>
        </p:txBody>
      </p:sp>
      <p:sp>
        <p:nvSpPr>
          <p:cNvPr id="20" name="Text Placeholder 11">
            <a:extLst>
              <a:ext uri="{FF2B5EF4-FFF2-40B4-BE49-F238E27FC236}">
                <a16:creationId xmlns:a16="http://schemas.microsoft.com/office/drawing/2014/main" id="{B800DF4E-5AC2-DB52-44D2-B581ECDD553D}"/>
              </a:ext>
            </a:extLst>
          </p:cNvPr>
          <p:cNvSpPr>
            <a:spLocks noGrp="1"/>
          </p:cNvSpPr>
          <p:nvPr>
            <p:ph type="body" sz="quarter" idx="23" hasCustomPrompt="1"/>
          </p:nvPr>
        </p:nvSpPr>
        <p:spPr>
          <a:xfrm>
            <a:off x="8189746" y="5455877"/>
            <a:ext cx="3712464" cy="924316"/>
          </a:xfrm>
        </p:spPr>
        <p:txBody>
          <a:bodyPr>
            <a:noAutofit/>
          </a:bodyPr>
          <a:lstStyle>
            <a:lvl1pPr marL="0" indent="0" algn="ctr">
              <a:buNone/>
              <a:defRPr sz="2000">
                <a:solidFill>
                  <a:srgbClr val="53565A"/>
                </a:solidFill>
              </a:defRPr>
            </a:lvl1pPr>
            <a:lvl3pPr marL="914400" indent="0">
              <a:buNone/>
              <a:defRPr/>
            </a:lvl3pPr>
          </a:lstStyle>
          <a:p>
            <a:pPr lvl="0"/>
            <a:r>
              <a:rPr lang="en-US" dirty="0"/>
              <a:t>Title of the Speaker</a:t>
            </a:r>
          </a:p>
        </p:txBody>
      </p:sp>
      <p:sp>
        <p:nvSpPr>
          <p:cNvPr id="7" name="Text Placeholder 6">
            <a:extLst>
              <a:ext uri="{FF2B5EF4-FFF2-40B4-BE49-F238E27FC236}">
                <a16:creationId xmlns:a16="http://schemas.microsoft.com/office/drawing/2014/main" id="{B0D17537-E353-D32F-784B-37457A50EE72}"/>
              </a:ext>
            </a:extLst>
          </p:cNvPr>
          <p:cNvSpPr>
            <a:spLocks noGrp="1"/>
          </p:cNvSpPr>
          <p:nvPr>
            <p:ph type="body" sz="quarter" idx="24" hasCustomPrompt="1"/>
          </p:nvPr>
        </p:nvSpPr>
        <p:spPr>
          <a:xfrm>
            <a:off x="280887" y="4305149"/>
            <a:ext cx="3712464" cy="1132272"/>
          </a:xfrm>
        </p:spPr>
        <p:txBody>
          <a:bodyPr anchor="b" anchorCtr="0">
            <a:noAutofit/>
          </a:bodyPr>
          <a:lstStyle>
            <a:lvl1pPr marL="0" indent="0" algn="ctr">
              <a:buNone/>
              <a:defRPr sz="2400"/>
            </a:lvl1pPr>
          </a:lstStyle>
          <a:p>
            <a:pPr lvl="0"/>
            <a:r>
              <a:rPr lang="en-US" dirty="0" err="1"/>
              <a:t>Firstname</a:t>
            </a:r>
            <a:r>
              <a:rPr lang="en-US" dirty="0"/>
              <a:t> </a:t>
            </a:r>
            <a:r>
              <a:rPr lang="en-US" dirty="0" err="1"/>
              <a:t>Lastname</a:t>
            </a:r>
            <a:r>
              <a:rPr lang="en-US" dirty="0"/>
              <a:t>, </a:t>
            </a:r>
          </a:p>
          <a:p>
            <a:pPr lvl="0"/>
            <a:r>
              <a:rPr lang="en-US" dirty="0"/>
              <a:t>MD, FHFSA</a:t>
            </a:r>
          </a:p>
        </p:txBody>
      </p:sp>
    </p:spTree>
    <p:extLst>
      <p:ext uri="{BB962C8B-B14F-4D97-AF65-F5344CB8AC3E}">
        <p14:creationId xmlns:p14="http://schemas.microsoft.com/office/powerpoint/2010/main" val="61298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Speak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C4D3D6F-9801-3C4D-D181-1935728A80A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44562" y="1727909"/>
            <a:ext cx="2145535" cy="2011439"/>
          </a:xfrm>
          <a:prstGeom prst="rect">
            <a:avLst/>
          </a:prstGeom>
        </p:spPr>
      </p:pic>
      <p:pic>
        <p:nvPicPr>
          <p:cNvPr id="12" name="Picture 11">
            <a:extLst>
              <a:ext uri="{FF2B5EF4-FFF2-40B4-BE49-F238E27FC236}">
                <a16:creationId xmlns:a16="http://schemas.microsoft.com/office/drawing/2014/main" id="{5013CAB6-B1AA-DCEC-A875-B691A8500E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05419" y="1727909"/>
            <a:ext cx="2145535" cy="2011439"/>
          </a:xfrm>
          <a:prstGeom prst="rect">
            <a:avLst/>
          </a:prstGeom>
        </p:spPr>
      </p:pic>
      <p:pic>
        <p:nvPicPr>
          <p:cNvPr id="8" name="Picture 7">
            <a:extLst>
              <a:ext uri="{FF2B5EF4-FFF2-40B4-BE49-F238E27FC236}">
                <a16:creationId xmlns:a16="http://schemas.microsoft.com/office/drawing/2014/main" id="{36F020B1-B09D-1FD3-0E9F-130EE77DFB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4" y="1727909"/>
            <a:ext cx="2145535" cy="2011439"/>
          </a:xfrm>
          <a:prstGeom prst="rect">
            <a:avLst/>
          </a:prstGeom>
        </p:spPr>
      </p:pic>
      <p:pic>
        <p:nvPicPr>
          <p:cNvPr id="2" name="Picture 1">
            <a:extLst>
              <a:ext uri="{FF2B5EF4-FFF2-40B4-BE49-F238E27FC236}">
                <a16:creationId xmlns:a16="http://schemas.microsoft.com/office/drawing/2014/main" id="{CF4571DB-551F-8A99-A670-64248BAC12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49947" y="1727909"/>
            <a:ext cx="2145535" cy="2011439"/>
          </a:xfrm>
          <a:prstGeom prst="rect">
            <a:avLst/>
          </a:prstGeom>
        </p:spPr>
      </p:pic>
      <p:sp>
        <p:nvSpPr>
          <p:cNvPr id="4" name="Picture Placeholder 5">
            <a:extLst>
              <a:ext uri="{FF2B5EF4-FFF2-40B4-BE49-F238E27FC236}">
                <a16:creationId xmlns:a16="http://schemas.microsoft.com/office/drawing/2014/main" id="{8B63608E-CE70-E7B7-17D5-1972B0816B05}"/>
              </a:ext>
            </a:extLst>
          </p:cNvPr>
          <p:cNvSpPr>
            <a:spLocks noGrp="1"/>
          </p:cNvSpPr>
          <p:nvPr>
            <p:ph type="pic" sz="quarter" idx="10" hasCustomPrompt="1"/>
          </p:nvPr>
        </p:nvSpPr>
        <p:spPr>
          <a:xfrm>
            <a:off x="432481" y="1424222"/>
            <a:ext cx="2504088" cy="2504087"/>
          </a:xfrm>
          <a:prstGeom prst="round2DiagRect">
            <a:avLst/>
          </a:prstGeom>
          <a:solidFill>
            <a:schemeClr val="bg1">
              <a:lumMod val="85000"/>
            </a:schemeClr>
          </a:solidFill>
        </p:spPr>
        <p:txBody>
          <a:bodyPr>
            <a:normAutofit/>
          </a:bodyPr>
          <a:lstStyle>
            <a:lvl1pPr>
              <a:defRPr sz="2800"/>
            </a:lvl1pPr>
          </a:lstStyle>
          <a:p>
            <a:r>
              <a:rPr lang="en-US" dirty="0"/>
              <a:t>Headshot Placeholder</a:t>
            </a:r>
          </a:p>
        </p:txBody>
      </p:sp>
      <p:sp>
        <p:nvSpPr>
          <p:cNvPr id="13" name="Picture Placeholder 5">
            <a:extLst>
              <a:ext uri="{FF2B5EF4-FFF2-40B4-BE49-F238E27FC236}">
                <a16:creationId xmlns:a16="http://schemas.microsoft.com/office/drawing/2014/main" id="{5F5201DA-10BA-E7E1-4790-544F0D11DFFB}"/>
              </a:ext>
            </a:extLst>
          </p:cNvPr>
          <p:cNvSpPr>
            <a:spLocks noGrp="1"/>
          </p:cNvSpPr>
          <p:nvPr>
            <p:ph type="pic" sz="quarter" idx="11" hasCustomPrompt="1"/>
          </p:nvPr>
        </p:nvSpPr>
        <p:spPr>
          <a:xfrm>
            <a:off x="3364928" y="1424222"/>
            <a:ext cx="2504088" cy="2504087"/>
          </a:xfrm>
          <a:prstGeom prst="round2DiagRect">
            <a:avLst/>
          </a:prstGeom>
          <a:solidFill>
            <a:schemeClr val="bg1">
              <a:lumMod val="85000"/>
            </a:schemeClr>
          </a:solidFill>
        </p:spPr>
        <p:txBody>
          <a:bodyPr>
            <a:normAutofit/>
          </a:bodyPr>
          <a:lstStyle>
            <a:lvl1pPr>
              <a:defRPr sz="2800"/>
            </a:lvl1pPr>
          </a:lstStyle>
          <a:p>
            <a:r>
              <a:rPr lang="en-US" dirty="0"/>
              <a:t>Headshot Placeholder</a:t>
            </a:r>
          </a:p>
        </p:txBody>
      </p:sp>
      <p:sp>
        <p:nvSpPr>
          <p:cNvPr id="16" name="Picture Placeholder 5">
            <a:extLst>
              <a:ext uri="{FF2B5EF4-FFF2-40B4-BE49-F238E27FC236}">
                <a16:creationId xmlns:a16="http://schemas.microsoft.com/office/drawing/2014/main" id="{2D594936-5B2C-C2D9-74DA-8A40E72E1FF1}"/>
              </a:ext>
            </a:extLst>
          </p:cNvPr>
          <p:cNvSpPr>
            <a:spLocks noGrp="1"/>
          </p:cNvSpPr>
          <p:nvPr>
            <p:ph type="pic" sz="quarter" idx="12" hasCustomPrompt="1"/>
          </p:nvPr>
        </p:nvSpPr>
        <p:spPr>
          <a:xfrm>
            <a:off x="6322986" y="1424222"/>
            <a:ext cx="2504088" cy="2504087"/>
          </a:xfrm>
          <a:prstGeom prst="round2DiagRect">
            <a:avLst/>
          </a:prstGeom>
          <a:solidFill>
            <a:schemeClr val="bg1">
              <a:lumMod val="85000"/>
            </a:schemeClr>
          </a:solidFill>
        </p:spPr>
        <p:txBody>
          <a:bodyPr>
            <a:normAutofit/>
          </a:bodyPr>
          <a:lstStyle>
            <a:lvl1pPr>
              <a:defRPr sz="2800"/>
            </a:lvl1pPr>
          </a:lstStyle>
          <a:p>
            <a:r>
              <a:rPr lang="en-US" dirty="0"/>
              <a:t>Headshot Placeholder</a:t>
            </a:r>
          </a:p>
        </p:txBody>
      </p:sp>
      <p:sp>
        <p:nvSpPr>
          <p:cNvPr id="19" name="Picture Placeholder 5">
            <a:extLst>
              <a:ext uri="{FF2B5EF4-FFF2-40B4-BE49-F238E27FC236}">
                <a16:creationId xmlns:a16="http://schemas.microsoft.com/office/drawing/2014/main" id="{315ECA04-DBCE-FB93-79AD-CD530694F924}"/>
              </a:ext>
            </a:extLst>
          </p:cNvPr>
          <p:cNvSpPr>
            <a:spLocks noGrp="1"/>
          </p:cNvSpPr>
          <p:nvPr>
            <p:ph type="pic" sz="quarter" idx="13" hasCustomPrompt="1"/>
          </p:nvPr>
        </p:nvSpPr>
        <p:spPr>
          <a:xfrm>
            <a:off x="9262052" y="1424222"/>
            <a:ext cx="2504088" cy="2504087"/>
          </a:xfrm>
          <a:prstGeom prst="round2DiagRect">
            <a:avLst/>
          </a:prstGeom>
          <a:solidFill>
            <a:schemeClr val="bg1">
              <a:lumMod val="85000"/>
            </a:schemeClr>
          </a:solidFill>
        </p:spPr>
        <p:txBody>
          <a:bodyPr>
            <a:normAutofit/>
          </a:bodyPr>
          <a:lstStyle>
            <a:lvl1pPr>
              <a:defRPr sz="2800"/>
            </a:lvl1pPr>
          </a:lstStyle>
          <a:p>
            <a:r>
              <a:rPr lang="en-US" dirty="0"/>
              <a:t>Headshot Placeholder</a:t>
            </a:r>
          </a:p>
        </p:txBody>
      </p:sp>
      <p:sp>
        <p:nvSpPr>
          <p:cNvPr id="5" name="Text Placeholder 6">
            <a:extLst>
              <a:ext uri="{FF2B5EF4-FFF2-40B4-BE49-F238E27FC236}">
                <a16:creationId xmlns:a16="http://schemas.microsoft.com/office/drawing/2014/main" id="{74E9FA3D-C5F2-F31C-043A-0DA354379130}"/>
              </a:ext>
            </a:extLst>
          </p:cNvPr>
          <p:cNvSpPr>
            <a:spLocks noGrp="1"/>
          </p:cNvSpPr>
          <p:nvPr>
            <p:ph type="body" sz="quarter" idx="15" hasCustomPrompt="1"/>
          </p:nvPr>
        </p:nvSpPr>
        <p:spPr>
          <a:xfrm>
            <a:off x="288471" y="4043035"/>
            <a:ext cx="2792108" cy="1361622"/>
          </a:xfrm>
        </p:spPr>
        <p:txBody>
          <a:bodyPr anchor="b" anchorCtr="0">
            <a:noAutofit/>
          </a:bodyPr>
          <a:lstStyle>
            <a:lvl1pPr marL="0" indent="0" algn="ctr">
              <a:buNone/>
              <a:defRPr sz="2400"/>
            </a:lvl1pPr>
          </a:lstStyle>
          <a:p>
            <a:pPr lvl="0"/>
            <a:r>
              <a:rPr lang="en-US" dirty="0" err="1"/>
              <a:t>Firstname</a:t>
            </a:r>
            <a:r>
              <a:rPr lang="en-US" dirty="0"/>
              <a:t> </a:t>
            </a:r>
            <a:r>
              <a:rPr lang="en-US" dirty="0" err="1"/>
              <a:t>Lastname</a:t>
            </a:r>
            <a:r>
              <a:rPr lang="en-US" dirty="0"/>
              <a:t>, MD, FHFSA</a:t>
            </a:r>
          </a:p>
        </p:txBody>
      </p:sp>
      <p:sp>
        <p:nvSpPr>
          <p:cNvPr id="6" name="Text Placeholder 11">
            <a:extLst>
              <a:ext uri="{FF2B5EF4-FFF2-40B4-BE49-F238E27FC236}">
                <a16:creationId xmlns:a16="http://schemas.microsoft.com/office/drawing/2014/main" id="{1D140A60-CBE7-66C3-8F34-0F101599C73A}"/>
              </a:ext>
            </a:extLst>
          </p:cNvPr>
          <p:cNvSpPr>
            <a:spLocks noGrp="1"/>
          </p:cNvSpPr>
          <p:nvPr>
            <p:ph type="body" sz="quarter" idx="16" hasCustomPrompt="1"/>
          </p:nvPr>
        </p:nvSpPr>
        <p:spPr>
          <a:xfrm>
            <a:off x="288471" y="5499047"/>
            <a:ext cx="2792108" cy="1011598"/>
          </a:xfrm>
        </p:spPr>
        <p:txBody>
          <a:bodyPr>
            <a:noAutofit/>
          </a:bodyPr>
          <a:lstStyle>
            <a:lvl1pPr marL="0" indent="0" algn="ctr">
              <a:buNone/>
              <a:defRPr sz="2000">
                <a:solidFill>
                  <a:srgbClr val="53565A"/>
                </a:solidFill>
              </a:defRPr>
            </a:lvl1pPr>
            <a:lvl3pPr marL="914400" indent="0">
              <a:buNone/>
              <a:defRPr/>
            </a:lvl3pPr>
          </a:lstStyle>
          <a:p>
            <a:pPr lvl="0"/>
            <a:r>
              <a:rPr lang="en-US" dirty="0"/>
              <a:t>Title of the Speaker</a:t>
            </a:r>
          </a:p>
        </p:txBody>
      </p:sp>
      <p:sp>
        <p:nvSpPr>
          <p:cNvPr id="7" name="Text Placeholder 6">
            <a:extLst>
              <a:ext uri="{FF2B5EF4-FFF2-40B4-BE49-F238E27FC236}">
                <a16:creationId xmlns:a16="http://schemas.microsoft.com/office/drawing/2014/main" id="{9C33FB42-B3B0-F073-7ADA-ED1B702845F7}"/>
              </a:ext>
            </a:extLst>
          </p:cNvPr>
          <p:cNvSpPr>
            <a:spLocks noGrp="1"/>
          </p:cNvSpPr>
          <p:nvPr>
            <p:ph type="body" sz="quarter" idx="17" hasCustomPrompt="1"/>
          </p:nvPr>
        </p:nvSpPr>
        <p:spPr>
          <a:xfrm>
            <a:off x="3220918" y="4043035"/>
            <a:ext cx="2792108" cy="1361622"/>
          </a:xfrm>
        </p:spPr>
        <p:txBody>
          <a:bodyPr anchor="b" anchorCtr="0">
            <a:noAutofit/>
          </a:bodyPr>
          <a:lstStyle>
            <a:lvl1pPr marL="0" indent="0" algn="ctr">
              <a:buNone/>
              <a:defRPr sz="2400"/>
            </a:lvl1pPr>
          </a:lstStyle>
          <a:p>
            <a:pPr lvl="0"/>
            <a:r>
              <a:rPr lang="en-US" dirty="0" err="1"/>
              <a:t>Firstname</a:t>
            </a:r>
            <a:r>
              <a:rPr lang="en-US" dirty="0"/>
              <a:t> </a:t>
            </a:r>
            <a:r>
              <a:rPr lang="en-US" dirty="0" err="1"/>
              <a:t>Lastname</a:t>
            </a:r>
            <a:r>
              <a:rPr lang="en-US" dirty="0"/>
              <a:t>, MD, FHFSA</a:t>
            </a:r>
          </a:p>
        </p:txBody>
      </p:sp>
      <p:sp>
        <p:nvSpPr>
          <p:cNvPr id="9" name="Text Placeholder 11">
            <a:extLst>
              <a:ext uri="{FF2B5EF4-FFF2-40B4-BE49-F238E27FC236}">
                <a16:creationId xmlns:a16="http://schemas.microsoft.com/office/drawing/2014/main" id="{2FA83ED4-5DD5-AE3E-203C-D0AA2AE06CEE}"/>
              </a:ext>
            </a:extLst>
          </p:cNvPr>
          <p:cNvSpPr>
            <a:spLocks noGrp="1"/>
          </p:cNvSpPr>
          <p:nvPr>
            <p:ph type="body" sz="quarter" idx="18" hasCustomPrompt="1"/>
          </p:nvPr>
        </p:nvSpPr>
        <p:spPr>
          <a:xfrm>
            <a:off x="3220918" y="5499047"/>
            <a:ext cx="2792108" cy="1011598"/>
          </a:xfrm>
        </p:spPr>
        <p:txBody>
          <a:bodyPr>
            <a:noAutofit/>
          </a:bodyPr>
          <a:lstStyle>
            <a:lvl1pPr marL="0" indent="0" algn="ctr">
              <a:buNone/>
              <a:defRPr sz="2000">
                <a:solidFill>
                  <a:srgbClr val="53565A"/>
                </a:solidFill>
              </a:defRPr>
            </a:lvl1pPr>
            <a:lvl3pPr marL="914400" indent="0">
              <a:buNone/>
              <a:defRPr/>
            </a:lvl3pPr>
          </a:lstStyle>
          <a:p>
            <a:pPr lvl="0"/>
            <a:r>
              <a:rPr lang="en-US" dirty="0"/>
              <a:t>Title of the Speaker</a:t>
            </a:r>
          </a:p>
        </p:txBody>
      </p:sp>
      <p:sp>
        <p:nvSpPr>
          <p:cNvPr id="10" name="Text Placeholder 6">
            <a:extLst>
              <a:ext uri="{FF2B5EF4-FFF2-40B4-BE49-F238E27FC236}">
                <a16:creationId xmlns:a16="http://schemas.microsoft.com/office/drawing/2014/main" id="{8466411E-A52C-D8C1-780B-8692884BE5FD}"/>
              </a:ext>
            </a:extLst>
          </p:cNvPr>
          <p:cNvSpPr>
            <a:spLocks noGrp="1"/>
          </p:cNvSpPr>
          <p:nvPr>
            <p:ph type="body" sz="quarter" idx="19" hasCustomPrompt="1"/>
          </p:nvPr>
        </p:nvSpPr>
        <p:spPr>
          <a:xfrm>
            <a:off x="6178976" y="4043035"/>
            <a:ext cx="2792108" cy="1361622"/>
          </a:xfrm>
        </p:spPr>
        <p:txBody>
          <a:bodyPr anchor="b" anchorCtr="0">
            <a:noAutofit/>
          </a:bodyPr>
          <a:lstStyle>
            <a:lvl1pPr marL="0" indent="0" algn="ctr">
              <a:buNone/>
              <a:defRPr sz="2400"/>
            </a:lvl1pPr>
          </a:lstStyle>
          <a:p>
            <a:pPr lvl="0"/>
            <a:r>
              <a:rPr lang="en-US" dirty="0" err="1"/>
              <a:t>Firstname</a:t>
            </a:r>
            <a:r>
              <a:rPr lang="en-US" dirty="0"/>
              <a:t> </a:t>
            </a:r>
            <a:r>
              <a:rPr lang="en-US" dirty="0" err="1"/>
              <a:t>Lastname</a:t>
            </a:r>
            <a:r>
              <a:rPr lang="en-US" dirty="0"/>
              <a:t>, MD, FHFSA</a:t>
            </a:r>
          </a:p>
        </p:txBody>
      </p:sp>
      <p:sp>
        <p:nvSpPr>
          <p:cNvPr id="11" name="Text Placeholder 11">
            <a:extLst>
              <a:ext uri="{FF2B5EF4-FFF2-40B4-BE49-F238E27FC236}">
                <a16:creationId xmlns:a16="http://schemas.microsoft.com/office/drawing/2014/main" id="{571DCB00-8057-9104-EA55-0B54338B1D94}"/>
              </a:ext>
            </a:extLst>
          </p:cNvPr>
          <p:cNvSpPr>
            <a:spLocks noGrp="1"/>
          </p:cNvSpPr>
          <p:nvPr>
            <p:ph type="body" sz="quarter" idx="20" hasCustomPrompt="1"/>
          </p:nvPr>
        </p:nvSpPr>
        <p:spPr>
          <a:xfrm>
            <a:off x="6178976" y="5499047"/>
            <a:ext cx="2792108" cy="1011598"/>
          </a:xfrm>
        </p:spPr>
        <p:txBody>
          <a:bodyPr>
            <a:noAutofit/>
          </a:bodyPr>
          <a:lstStyle>
            <a:lvl1pPr marL="0" indent="0" algn="ctr">
              <a:buNone/>
              <a:defRPr sz="2000">
                <a:solidFill>
                  <a:srgbClr val="53565A"/>
                </a:solidFill>
              </a:defRPr>
            </a:lvl1pPr>
            <a:lvl3pPr marL="914400" indent="0">
              <a:buNone/>
              <a:defRPr/>
            </a:lvl3pPr>
          </a:lstStyle>
          <a:p>
            <a:pPr lvl="0"/>
            <a:r>
              <a:rPr lang="en-US" dirty="0"/>
              <a:t>Title of the Speaker</a:t>
            </a:r>
          </a:p>
        </p:txBody>
      </p:sp>
      <p:sp>
        <p:nvSpPr>
          <p:cNvPr id="20" name="Text Placeholder 6">
            <a:extLst>
              <a:ext uri="{FF2B5EF4-FFF2-40B4-BE49-F238E27FC236}">
                <a16:creationId xmlns:a16="http://schemas.microsoft.com/office/drawing/2014/main" id="{7FD95FC7-B1F1-3EB3-C87B-6C517A83D44C}"/>
              </a:ext>
            </a:extLst>
          </p:cNvPr>
          <p:cNvSpPr>
            <a:spLocks noGrp="1"/>
          </p:cNvSpPr>
          <p:nvPr>
            <p:ph type="body" sz="quarter" idx="21" hasCustomPrompt="1"/>
          </p:nvPr>
        </p:nvSpPr>
        <p:spPr>
          <a:xfrm>
            <a:off x="9118042" y="4043035"/>
            <a:ext cx="2792108" cy="1361622"/>
          </a:xfrm>
        </p:spPr>
        <p:txBody>
          <a:bodyPr anchor="b" anchorCtr="0">
            <a:noAutofit/>
          </a:bodyPr>
          <a:lstStyle>
            <a:lvl1pPr marL="0" indent="0" algn="ctr">
              <a:buNone/>
              <a:defRPr sz="2400"/>
            </a:lvl1pPr>
          </a:lstStyle>
          <a:p>
            <a:pPr lvl="0"/>
            <a:r>
              <a:rPr lang="en-US" dirty="0" err="1"/>
              <a:t>Firstname</a:t>
            </a:r>
            <a:r>
              <a:rPr lang="en-US" dirty="0"/>
              <a:t> </a:t>
            </a:r>
            <a:r>
              <a:rPr lang="en-US" dirty="0" err="1"/>
              <a:t>Lastname</a:t>
            </a:r>
            <a:r>
              <a:rPr lang="en-US" dirty="0"/>
              <a:t>, MD, FHFSA</a:t>
            </a:r>
          </a:p>
          <a:p>
            <a:pPr lvl="0"/>
            <a:endParaRPr lang="en-US" dirty="0"/>
          </a:p>
        </p:txBody>
      </p:sp>
      <p:sp>
        <p:nvSpPr>
          <p:cNvPr id="21" name="Text Placeholder 11">
            <a:extLst>
              <a:ext uri="{FF2B5EF4-FFF2-40B4-BE49-F238E27FC236}">
                <a16:creationId xmlns:a16="http://schemas.microsoft.com/office/drawing/2014/main" id="{6C925950-323E-C689-628A-38C149DEBBA7}"/>
              </a:ext>
            </a:extLst>
          </p:cNvPr>
          <p:cNvSpPr>
            <a:spLocks noGrp="1"/>
          </p:cNvSpPr>
          <p:nvPr>
            <p:ph type="body" sz="quarter" idx="22" hasCustomPrompt="1"/>
          </p:nvPr>
        </p:nvSpPr>
        <p:spPr>
          <a:xfrm>
            <a:off x="9118042" y="5499047"/>
            <a:ext cx="2792108" cy="1011598"/>
          </a:xfrm>
        </p:spPr>
        <p:txBody>
          <a:bodyPr>
            <a:noAutofit/>
          </a:bodyPr>
          <a:lstStyle>
            <a:lvl1pPr marL="0" indent="0" algn="ctr">
              <a:buNone/>
              <a:defRPr sz="2000">
                <a:solidFill>
                  <a:srgbClr val="53565A"/>
                </a:solidFill>
              </a:defRPr>
            </a:lvl1pPr>
            <a:lvl3pPr marL="914400" indent="0">
              <a:buNone/>
              <a:defRPr/>
            </a:lvl3pPr>
          </a:lstStyle>
          <a:p>
            <a:pPr lvl="0"/>
            <a:r>
              <a:rPr lang="en-US" dirty="0"/>
              <a:t>Title of the Speaker</a:t>
            </a:r>
          </a:p>
        </p:txBody>
      </p:sp>
      <p:sp>
        <p:nvSpPr>
          <p:cNvPr id="3" name="Title 1">
            <a:extLst>
              <a:ext uri="{FF2B5EF4-FFF2-40B4-BE49-F238E27FC236}">
                <a16:creationId xmlns:a16="http://schemas.microsoft.com/office/drawing/2014/main" id="{1F70C80E-9FD6-E4C0-9C9A-E40463B3DF31}"/>
              </a:ext>
            </a:extLst>
          </p:cNvPr>
          <p:cNvSpPr>
            <a:spLocks noGrp="1"/>
          </p:cNvSpPr>
          <p:nvPr>
            <p:ph type="title" hasCustomPrompt="1"/>
          </p:nvPr>
        </p:nvSpPr>
        <p:spPr>
          <a:xfrm>
            <a:off x="468745" y="50265"/>
            <a:ext cx="10515600" cy="924316"/>
          </a:xfrm>
        </p:spPr>
        <p:txBody>
          <a:bodyPr>
            <a:normAutofit/>
          </a:bodyPr>
          <a:lstStyle/>
          <a:p>
            <a:r>
              <a:rPr lang="en-US" sz="3600" b="1" dirty="0">
                <a:solidFill>
                  <a:schemeClr val="bg1"/>
                </a:solidFill>
                <a:ea typeface="Calibri Light"/>
                <a:cs typeface="Calibri Light"/>
              </a:rPr>
              <a:t>Session Title</a:t>
            </a:r>
          </a:p>
        </p:txBody>
      </p:sp>
    </p:spTree>
    <p:extLst>
      <p:ext uri="{BB962C8B-B14F-4D97-AF65-F5344CB8AC3E}">
        <p14:creationId xmlns:p14="http://schemas.microsoft.com/office/powerpoint/2010/main" val="1203092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D4812-68A6-7F28-B2D9-57FF0E96A2A3}"/>
              </a:ext>
            </a:extLst>
          </p:cNvPr>
          <p:cNvSpPr>
            <a:spLocks noGrp="1"/>
          </p:cNvSpPr>
          <p:nvPr>
            <p:ph type="title"/>
          </p:nvPr>
        </p:nvSpPr>
        <p:spPr>
          <a:xfrm>
            <a:off x="1464119" y="2178583"/>
            <a:ext cx="9263761" cy="2500834"/>
          </a:xfrm>
        </p:spPr>
        <p:txBody>
          <a:bodyPr/>
          <a:lstStyle>
            <a:lvl1pPr algn="ctr">
              <a:defRPr>
                <a:solidFill>
                  <a:schemeClr val="bg1"/>
                </a:solidFill>
              </a:defRPr>
            </a:lvl1pPr>
          </a:lstStyle>
          <a:p>
            <a:r>
              <a:rPr lang="en-US" b="1" dirty="0">
                <a:solidFill>
                  <a:schemeClr val="bg1"/>
                </a:solidFill>
                <a:ea typeface="Calibri Light"/>
                <a:cs typeface="Calibri Light"/>
              </a:rPr>
              <a:t>Title Text – Myriad Pro Bold - 48</a:t>
            </a:r>
            <a:endParaRPr lang="en-US" dirty="0">
              <a:solidFill>
                <a:schemeClr val="bg1"/>
              </a:solidFill>
              <a:ea typeface="Calibri Light"/>
              <a:cs typeface="Arial"/>
            </a:endParaRPr>
          </a:p>
        </p:txBody>
      </p:sp>
    </p:spTree>
    <p:extLst>
      <p:ext uri="{BB962C8B-B14F-4D97-AF65-F5344CB8AC3E}">
        <p14:creationId xmlns:p14="http://schemas.microsoft.com/office/powerpoint/2010/main" val="152283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3" r:id="rId4"/>
    <p:sldLayoutId id="2147483668" r:id="rId5"/>
    <p:sldLayoutId id="2147483667" r:id="rId6"/>
    <p:sldLayoutId id="2147483664" r:id="rId7"/>
    <p:sldLayoutId id="2147483665" r:id="rId8"/>
  </p:sldLayoutIdLst>
  <p:txStyles>
    <p:titleStyle>
      <a:lvl1pPr algn="l" defTabSz="914400" rtl="0" eaLnBrk="1" latinLnBrk="0" hangingPunct="1">
        <a:lnSpc>
          <a:spcPct val="90000"/>
        </a:lnSpc>
        <a:spcBef>
          <a:spcPct val="0"/>
        </a:spcBef>
        <a:buNone/>
        <a:defRPr sz="4800" b="1" kern="1200">
          <a:solidFill>
            <a:srgbClr val="003A70"/>
          </a:solidFill>
          <a:latin typeface="Myriad Pro Light" panose="020B06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kern="1200">
          <a:solidFill>
            <a:srgbClr val="003A70"/>
          </a:solidFill>
          <a:latin typeface="Myriad Pro Light"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0" kern="1200">
          <a:solidFill>
            <a:srgbClr val="003A70"/>
          </a:solidFill>
          <a:latin typeface="Myriad Pro Light"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kern="1200">
          <a:solidFill>
            <a:srgbClr val="53565A"/>
          </a:solidFill>
          <a:latin typeface="Myriad Pro Light"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rgbClr val="53565A"/>
          </a:solidFill>
          <a:latin typeface="Myriad Pro Light"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rgbClr val="53565A"/>
          </a:solidFill>
          <a:latin typeface="Myriad Pro Light"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hfsa.org/asm2024" TargetMode="External"/><Relationship Id="rId2" Type="http://schemas.openxmlformats.org/officeDocument/2006/relationships/hyperlink" Target="https://hfsa.org/"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drive.google.com/drive/folders/1MiOm254ZHtKiq651EFgMXDRerDfQ3ioi?usp=drive_link" TargetMode="External"/><Relationship Id="rId2" Type="http://schemas.openxmlformats.org/officeDocument/2006/relationships/hyperlink" Target="https://hfsa.org/asm2024" TargetMode="External"/><Relationship Id="rId1" Type="http://schemas.openxmlformats.org/officeDocument/2006/relationships/slideLayout" Target="../slideLayouts/slideLayout4.xml"/><Relationship Id="rId4" Type="http://schemas.openxmlformats.org/officeDocument/2006/relationships/hyperlink" Target="mailto:marketing@hfsa.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hfsa.org/sites/default/files/2024-08/TRIFOLD_BROCHURE_MAILER_2024_V3_FINAL.pdf"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mailto:marketing@hfsa.org" TargetMode="External"/><Relationship Id="rId2" Type="http://schemas.openxmlformats.org/officeDocument/2006/relationships/hyperlink" Target="https://drive.google.com/drive/folders/1MiOm254ZHtKiq651EFgMXDRerDfQ3ioi?usp=drive_link" TargetMode="Externa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hyperlink" Target="mailto:enieves@hfsa.org" TargetMode="External"/><Relationship Id="rId2" Type="http://schemas.openxmlformats.org/officeDocument/2006/relationships/hyperlink" Target="mailto:aaltonen@hfsa.org" TargetMode="External"/><Relationship Id="rId1" Type="http://schemas.openxmlformats.org/officeDocument/2006/relationships/slideLayout" Target="../slideLayouts/slideLayout8.xml"/><Relationship Id="rId4" Type="http://schemas.openxmlformats.org/officeDocument/2006/relationships/hyperlink" Target="mailto:lpoko@hfsa.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twitter.com/HFSA" TargetMode="External"/><Relationship Id="rId1" Type="http://schemas.openxmlformats.org/officeDocument/2006/relationships/slideLayout" Target="../slideLayouts/slideLayout4.xml"/><Relationship Id="rId5" Type="http://schemas.openxmlformats.org/officeDocument/2006/relationships/hyperlink" Target="http://linkedin.com/company/hfsa"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mailto:marketing@hfsa.org" TargetMode="External"/><Relationship Id="rId2" Type="http://schemas.openxmlformats.org/officeDocument/2006/relationships/hyperlink" Target="https://drive.google.com/drive/folders/1MiOm254ZHtKiq651EFgMXDRerDfQ3ioi?usp=drive_link"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mailto:marketing@hfsa.org" TargetMode="External"/><Relationship Id="rId2" Type="http://schemas.openxmlformats.org/officeDocument/2006/relationships/hyperlink" Target="https://drive.google.com/drive/folders/1MiOm254ZHtKiq651EFgMXDRerDfQ3ioi?usp=drive_link"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C10A8-4434-3EAE-D7B4-40D950388514}"/>
              </a:ext>
            </a:extLst>
          </p:cNvPr>
          <p:cNvSpPr txBox="1">
            <a:spLocks/>
          </p:cNvSpPr>
          <p:nvPr/>
        </p:nvSpPr>
        <p:spPr>
          <a:xfrm>
            <a:off x="432488" y="5369169"/>
            <a:ext cx="9263761" cy="1266092"/>
          </a:xfrm>
          <a:prstGeom prst="rect">
            <a:avLst/>
          </a:prstGeom>
        </p:spPr>
        <p:txBody>
          <a:bodyPr/>
          <a:lstStyle>
            <a:lvl1pPr algn="l" defTabSz="914400" rtl="0" eaLnBrk="1" latinLnBrk="0" hangingPunct="1">
              <a:lnSpc>
                <a:spcPct val="90000"/>
              </a:lnSpc>
              <a:spcBef>
                <a:spcPct val="0"/>
              </a:spcBef>
              <a:buNone/>
              <a:defRPr sz="4800" b="1" kern="1200">
                <a:solidFill>
                  <a:srgbClr val="003A70"/>
                </a:solidFill>
                <a:latin typeface="Myriad Pro Light" panose="020B0603030403020204" pitchFamily="34" charset="0"/>
                <a:ea typeface="+mj-ea"/>
                <a:cs typeface="+mj-cs"/>
              </a:defRPr>
            </a:lvl1pPr>
          </a:lstStyle>
          <a:p>
            <a:r>
              <a:rPr lang="en-US" dirty="0">
                <a:solidFill>
                  <a:schemeClr val="bg1"/>
                </a:solidFill>
                <a:ea typeface="Calibri Light"/>
                <a:cs typeface="Calibri Light"/>
              </a:rPr>
              <a:t>Promotional Toolkit</a:t>
            </a:r>
          </a:p>
          <a:p>
            <a:r>
              <a:rPr lang="en-US" sz="2400" i="1" dirty="0">
                <a:solidFill>
                  <a:schemeClr val="bg1"/>
                </a:solidFill>
                <a:cs typeface="Calibri Light"/>
              </a:rPr>
              <a:t>Faculty &amp; Abstract Presenters</a:t>
            </a:r>
            <a:endParaRPr lang="en-US" sz="2400" i="1" dirty="0"/>
          </a:p>
        </p:txBody>
      </p:sp>
    </p:spTree>
    <p:extLst>
      <p:ext uri="{BB962C8B-B14F-4D97-AF65-F5344CB8AC3E}">
        <p14:creationId xmlns:p14="http://schemas.microsoft.com/office/powerpoint/2010/main" val="1114554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5B467-4B46-5EE6-66BC-03BA5ECC4DF7}"/>
              </a:ext>
            </a:extLst>
          </p:cNvPr>
          <p:cNvSpPr>
            <a:spLocks noGrp="1"/>
          </p:cNvSpPr>
          <p:nvPr>
            <p:ph type="title"/>
          </p:nvPr>
        </p:nvSpPr>
        <p:spPr>
          <a:xfrm>
            <a:off x="468745" y="108880"/>
            <a:ext cx="10515600" cy="924316"/>
          </a:xfrm>
        </p:spPr>
        <p:txBody>
          <a:bodyPr>
            <a:normAutofit/>
          </a:bodyPr>
          <a:lstStyle/>
          <a:p>
            <a:r>
              <a:rPr lang="en-US" sz="3600" dirty="0">
                <a:solidFill>
                  <a:schemeClr val="bg1"/>
                </a:solidFill>
              </a:rPr>
              <a:t>Sample Press Release Content</a:t>
            </a:r>
          </a:p>
        </p:txBody>
      </p:sp>
      <p:sp>
        <p:nvSpPr>
          <p:cNvPr id="3" name="Title 1">
            <a:extLst>
              <a:ext uri="{FF2B5EF4-FFF2-40B4-BE49-F238E27FC236}">
                <a16:creationId xmlns:a16="http://schemas.microsoft.com/office/drawing/2014/main" id="{C5058287-8885-46C1-5F13-A267DBA36568}"/>
              </a:ext>
            </a:extLst>
          </p:cNvPr>
          <p:cNvSpPr txBox="1">
            <a:spLocks/>
          </p:cNvSpPr>
          <p:nvPr/>
        </p:nvSpPr>
        <p:spPr>
          <a:xfrm>
            <a:off x="10691446" y="6536539"/>
            <a:ext cx="1500554" cy="30636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800" b="1" kern="1200">
                <a:solidFill>
                  <a:srgbClr val="003A70"/>
                </a:solidFill>
                <a:latin typeface="Myriad Pro Light" panose="020B0603030403020204" pitchFamily="34" charset="0"/>
                <a:ea typeface="+mj-ea"/>
                <a:cs typeface="+mj-cs"/>
              </a:defRPr>
            </a:lvl1pPr>
          </a:lstStyle>
          <a:p>
            <a:pPr algn="r"/>
            <a:r>
              <a:rPr lang="en-US" sz="2000" dirty="0"/>
              <a:t>#HFSA2024</a:t>
            </a:r>
          </a:p>
        </p:txBody>
      </p:sp>
      <p:sp>
        <p:nvSpPr>
          <p:cNvPr id="8" name="TextBox 7">
            <a:extLst>
              <a:ext uri="{FF2B5EF4-FFF2-40B4-BE49-F238E27FC236}">
                <a16:creationId xmlns:a16="http://schemas.microsoft.com/office/drawing/2014/main" id="{24FED29C-6D05-3B22-FD40-B0871C2CF9B8}"/>
              </a:ext>
            </a:extLst>
          </p:cNvPr>
          <p:cNvSpPr txBox="1"/>
          <p:nvPr/>
        </p:nvSpPr>
        <p:spPr>
          <a:xfrm>
            <a:off x="6682154" y="3689673"/>
            <a:ext cx="3071446" cy="369332"/>
          </a:xfrm>
          <a:prstGeom prst="rect">
            <a:avLst/>
          </a:prstGeom>
          <a:noFill/>
        </p:spPr>
        <p:txBody>
          <a:bodyPr wrap="square">
            <a:spAutoFit/>
          </a:bodyPr>
          <a:lstStyle/>
          <a:p>
            <a:pPr algn="ctr"/>
            <a:r>
              <a:rPr lang="en-US" dirty="0">
                <a:solidFill>
                  <a:schemeClr val="bg1"/>
                </a:solidFill>
                <a:latin typeface="Myriad Pro Light" panose="020B0603030403020204" pitchFamily="34" charset="0"/>
                <a:cs typeface="Calibri"/>
              </a:rPr>
              <a:t>Put screenshot in this space</a:t>
            </a:r>
            <a:endParaRPr lang="en-US" dirty="0">
              <a:solidFill>
                <a:schemeClr val="bg1"/>
              </a:solidFill>
            </a:endParaRPr>
          </a:p>
        </p:txBody>
      </p:sp>
      <p:sp>
        <p:nvSpPr>
          <p:cNvPr id="4" name="TextBox 3">
            <a:extLst>
              <a:ext uri="{FF2B5EF4-FFF2-40B4-BE49-F238E27FC236}">
                <a16:creationId xmlns:a16="http://schemas.microsoft.com/office/drawing/2014/main" id="{1BC60E4C-A22D-E238-952E-537A25790687}"/>
              </a:ext>
            </a:extLst>
          </p:cNvPr>
          <p:cNvSpPr txBox="1"/>
          <p:nvPr/>
        </p:nvSpPr>
        <p:spPr>
          <a:xfrm>
            <a:off x="468745" y="1582340"/>
            <a:ext cx="11125378" cy="4339778"/>
          </a:xfrm>
          <a:prstGeom prst="rect">
            <a:avLst/>
          </a:prstGeom>
          <a:noFill/>
        </p:spPr>
        <p:txBody>
          <a:bodyPr wrap="square">
            <a:spAutoFit/>
          </a:bodyPr>
          <a:lstStyle/>
          <a:p>
            <a:pPr marL="0" marR="0">
              <a:lnSpc>
                <a:spcPct val="115000"/>
              </a:lnSpc>
              <a:spcBef>
                <a:spcPts val="0"/>
              </a:spcBef>
              <a:spcAft>
                <a:spcPts val="800"/>
              </a:spcAft>
            </a:pPr>
            <a:r>
              <a:rPr lang="en-US" sz="1000" b="1" kern="100" dirty="0">
                <a:effectLst/>
                <a:latin typeface="Arial" panose="020B0604020202020204" pitchFamily="34" charset="0"/>
                <a:ea typeface="Aptos" panose="020B0004020202020204" pitchFamily="34" charset="0"/>
                <a:cs typeface="Times New Roman" panose="02020603050405020304" pitchFamily="18" charset="0"/>
              </a:rPr>
              <a:t>FOR IMMEDIATE RELEASE</a:t>
            </a:r>
            <a:r>
              <a:rPr lang="en-US" sz="1000" kern="100" dirty="0">
                <a:effectLst/>
                <a:latin typeface="Arial" panose="020B0604020202020204" pitchFamily="34" charset="0"/>
                <a:ea typeface="Aptos" panose="020B0004020202020204" pitchFamily="34" charset="0"/>
                <a:cs typeface="Times New Roman" panose="02020603050405020304" pitchFamily="18" charset="0"/>
              </a:rPr>
              <a:t>​</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000" b="1" kern="100" dirty="0">
                <a:effectLst/>
                <a:latin typeface="Arial" panose="020B0604020202020204" pitchFamily="34" charset="0"/>
                <a:ea typeface="Aptos" panose="020B0004020202020204" pitchFamily="34" charset="0"/>
                <a:cs typeface="Times New Roman" panose="02020603050405020304" pitchFamily="18" charset="0"/>
              </a:rPr>
              <a:t>NAME is Presenting [A SESSION/THEIR RESEARCH] on [DETAILS] at </a:t>
            </a:r>
            <a:r>
              <a:rPr lang="en-US" sz="1000" kern="100" dirty="0">
                <a:effectLst/>
                <a:latin typeface="Arial" panose="020B0604020202020204" pitchFamily="34" charset="0"/>
                <a:ea typeface="Aptos" panose="020B0004020202020204" pitchFamily="34" charset="0"/>
                <a:cs typeface="Times New Roman" panose="02020603050405020304" pitchFamily="18" charset="0"/>
              </a:rPr>
              <a:t>​the </a:t>
            </a:r>
            <a:r>
              <a:rPr lang="en-US" sz="1000" b="1" kern="100" dirty="0">
                <a:effectLst/>
                <a:latin typeface="Arial" panose="020B0604020202020204" pitchFamily="34" charset="0"/>
                <a:ea typeface="Aptos" panose="020B0004020202020204" pitchFamily="34" charset="0"/>
                <a:cs typeface="Times New Roman" panose="02020603050405020304" pitchFamily="18" charset="0"/>
              </a:rPr>
              <a:t>Heart Failure Society of America Annual Scientific Meeting 2024</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000" b="1" kern="100" dirty="0">
                <a:effectLst/>
                <a:latin typeface="Arial" panose="020B0604020202020204" pitchFamily="34" charset="0"/>
                <a:ea typeface="Aptos" panose="020B0004020202020204" pitchFamily="34" charset="0"/>
                <a:cs typeface="Times New Roman" panose="02020603050405020304" pitchFamily="18" charset="0"/>
              </a:rPr>
              <a:t> </a:t>
            </a:r>
            <a:r>
              <a:rPr lang="en-US" sz="1000" kern="100" dirty="0">
                <a:effectLst/>
                <a:latin typeface="Arial" panose="020B0604020202020204" pitchFamily="34" charset="0"/>
                <a:ea typeface="Aptos" panose="020B0004020202020204" pitchFamily="34" charset="0"/>
                <a:cs typeface="Times New Roman" panose="02020603050405020304" pitchFamily="18" charset="0"/>
              </a:rPr>
              <a:t>​</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000" b="1" kern="100" dirty="0">
                <a:effectLst/>
                <a:latin typeface="Arial" panose="020B0604020202020204" pitchFamily="34" charset="0"/>
                <a:ea typeface="Aptos" panose="020B0004020202020204" pitchFamily="34" charset="0"/>
                <a:cs typeface="Times New Roman" panose="02020603050405020304" pitchFamily="18" charset="0"/>
              </a:rPr>
              <a:t>CITY, STATE (DATE) </a:t>
            </a:r>
            <a:r>
              <a:rPr lang="en-US" sz="1000" kern="100" dirty="0">
                <a:effectLst/>
                <a:latin typeface="Arial" panose="020B0604020202020204" pitchFamily="34" charset="0"/>
                <a:ea typeface="Aptos" panose="020B0004020202020204" pitchFamily="34" charset="0"/>
                <a:cs typeface="Times New Roman" panose="02020603050405020304" pitchFamily="18" charset="0"/>
              </a:rPr>
              <a:t>-</a:t>
            </a:r>
            <a:r>
              <a:rPr lang="en-US" sz="1000" b="1" kern="100" dirty="0">
                <a:effectLst/>
                <a:latin typeface="Arial" panose="020B0604020202020204" pitchFamily="34" charset="0"/>
                <a:ea typeface="Aptos" panose="020B0004020202020204" pitchFamily="34" charset="0"/>
                <a:cs typeface="Times New Roman" panose="02020603050405020304" pitchFamily="18" charset="0"/>
              </a:rPr>
              <a:t> </a:t>
            </a:r>
            <a:r>
              <a:rPr lang="en-US" sz="1000" kern="100" dirty="0">
                <a:effectLst/>
                <a:latin typeface="Arial" panose="020B0604020202020204" pitchFamily="34" charset="0"/>
                <a:ea typeface="Aptos" panose="020B0004020202020204" pitchFamily="34" charset="0"/>
                <a:cs typeface="Times New Roman" panose="02020603050405020304" pitchFamily="18" charset="0"/>
              </a:rPr>
              <a:t>Today, the Heart Failure Society of America (HFSA) announced the selection of </a:t>
            </a:r>
            <a:r>
              <a:rPr lang="en-US" sz="1000" b="1" kern="100" dirty="0">
                <a:effectLst/>
                <a:latin typeface="Arial" panose="020B0604020202020204" pitchFamily="34" charset="0"/>
                <a:ea typeface="Aptos" panose="020B0004020202020204" pitchFamily="34" charset="0"/>
                <a:cs typeface="Times New Roman" panose="02020603050405020304" pitchFamily="18" charset="0"/>
              </a:rPr>
              <a:t>NAME, TITLE/ORGANIZATION </a:t>
            </a:r>
            <a:r>
              <a:rPr lang="en-US" sz="1000" kern="100" dirty="0">
                <a:effectLst/>
                <a:latin typeface="Arial" panose="020B0604020202020204" pitchFamily="34" charset="0"/>
                <a:ea typeface="Aptos" panose="020B0004020202020204" pitchFamily="34" charset="0"/>
                <a:cs typeface="Times New Roman" panose="02020603050405020304" pitchFamily="18" charset="0"/>
              </a:rPr>
              <a:t>to </a:t>
            </a:r>
            <a:r>
              <a:rPr lang="en-US" sz="1000" b="1" kern="100" dirty="0">
                <a:effectLst/>
                <a:latin typeface="Arial" panose="020B0604020202020204" pitchFamily="34" charset="0"/>
                <a:ea typeface="Aptos" panose="020B0004020202020204" pitchFamily="34" charset="0"/>
                <a:cs typeface="Times New Roman" panose="02020603050405020304" pitchFamily="18" charset="0"/>
              </a:rPr>
              <a:t>SPEAK/PRESENT</a:t>
            </a:r>
            <a:r>
              <a:rPr lang="en-US" sz="1000" kern="100" dirty="0">
                <a:effectLst/>
                <a:latin typeface="Arial" panose="020B0604020202020204" pitchFamily="34" charset="0"/>
                <a:ea typeface="Aptos" panose="020B0004020202020204" pitchFamily="34" charset="0"/>
                <a:cs typeface="Times New Roman" panose="02020603050405020304" pitchFamily="18" charset="0"/>
              </a:rPr>
              <a:t> at the upcoming HFSA Annual Scientific Meeting (ASM) 2024. This preeminent annual event – taking place from </a:t>
            </a:r>
            <a:r>
              <a:rPr lang="en-US" sz="1000" b="1" kern="100" dirty="0">
                <a:effectLst/>
                <a:latin typeface="Arial" panose="020B0604020202020204" pitchFamily="34" charset="0"/>
                <a:ea typeface="Aptos" panose="020B0004020202020204" pitchFamily="34" charset="0"/>
                <a:cs typeface="Times New Roman" panose="02020603050405020304" pitchFamily="18" charset="0"/>
              </a:rPr>
              <a:t>September 27-30, 2024</a:t>
            </a:r>
            <a:r>
              <a:rPr lang="en-US" sz="1000" kern="100" dirty="0">
                <a:effectLst/>
                <a:latin typeface="Arial" panose="020B0604020202020204" pitchFamily="34" charset="0"/>
                <a:ea typeface="Aptos" panose="020B0004020202020204" pitchFamily="34" charset="0"/>
                <a:cs typeface="Times New Roman" panose="02020603050405020304" pitchFamily="18" charset="0"/>
              </a:rPr>
              <a:t>– brings together the world’s leading experts to advance the treatment of heart failure . This year’s ASM will be hosted at the Georgia World Congress Center and the new </a:t>
            </a:r>
            <a:r>
              <a:rPr lang="en-US" sz="1000" kern="100" dirty="0" err="1">
                <a:effectLst/>
                <a:latin typeface="Arial" panose="020B0604020202020204" pitchFamily="34" charset="0"/>
                <a:ea typeface="Aptos" panose="020B0004020202020204" pitchFamily="34" charset="0"/>
                <a:cs typeface="Times New Roman" panose="02020603050405020304" pitchFamily="18" charset="0"/>
              </a:rPr>
              <a:t>Signia</a:t>
            </a:r>
            <a:r>
              <a:rPr lang="en-US" sz="1000" kern="100" dirty="0">
                <a:effectLst/>
                <a:latin typeface="Arial" panose="020B0604020202020204" pitchFamily="34" charset="0"/>
                <a:ea typeface="Aptos" panose="020B0004020202020204" pitchFamily="34" charset="0"/>
                <a:cs typeface="Times New Roman" panose="02020603050405020304" pitchFamily="18" charset="0"/>
              </a:rPr>
              <a:t> by Hilton Atlanta in Atlanta, GA.</a:t>
            </a:r>
            <a:br>
              <a:rPr lang="en-US" sz="1000" kern="100" dirty="0">
                <a:effectLst/>
                <a:latin typeface="Arial" panose="020B0604020202020204" pitchFamily="34" charset="0"/>
                <a:ea typeface="Aptos" panose="020B0004020202020204" pitchFamily="34" charset="0"/>
                <a:cs typeface="Times New Roman" panose="02020603050405020304" pitchFamily="18" charset="0"/>
              </a:rPr>
            </a:b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000" b="1" kern="100" dirty="0">
                <a:effectLst/>
                <a:latin typeface="Arial" panose="020B0604020202020204" pitchFamily="34" charset="0"/>
                <a:ea typeface="Aptos" panose="020B0004020202020204" pitchFamily="34" charset="0"/>
                <a:cs typeface="Times New Roman" panose="02020603050405020304" pitchFamily="18" charset="0"/>
              </a:rPr>
              <a:t>NAME</a:t>
            </a:r>
            <a:r>
              <a:rPr lang="en-US" sz="1000" kern="100" dirty="0">
                <a:effectLst/>
                <a:latin typeface="Arial" panose="020B0604020202020204" pitchFamily="34" charset="0"/>
                <a:ea typeface="Aptos" panose="020B0004020202020204" pitchFamily="34" charset="0"/>
                <a:cs typeface="Times New Roman" panose="02020603050405020304" pitchFamily="18" charset="0"/>
              </a:rPr>
              <a:t> will share </a:t>
            </a:r>
            <a:r>
              <a:rPr lang="en-US" sz="1000" b="1" kern="100" dirty="0">
                <a:effectLst/>
                <a:latin typeface="Arial" panose="020B0604020202020204" pitchFamily="34" charset="0"/>
                <a:ea typeface="Aptos" panose="020B0004020202020204" pitchFamily="34" charset="0"/>
                <a:cs typeface="Times New Roman" panose="02020603050405020304" pitchFamily="18" charset="0"/>
              </a:rPr>
              <a:t>DETAILS ON SPEECH/RESEARCH TOPIC</a:t>
            </a:r>
            <a:r>
              <a:rPr lang="en-US" sz="1000" kern="100" dirty="0">
                <a:effectLst/>
                <a:latin typeface="Arial" panose="020B0604020202020204" pitchFamily="34" charset="0"/>
                <a:ea typeface="Aptos" panose="020B0004020202020204" pitchFamily="34" charset="0"/>
                <a:cs typeface="Times New Roman" panose="02020603050405020304" pitchFamily="18" charset="0"/>
              </a:rPr>
              <a:t> [during a session entitled </a:t>
            </a:r>
            <a:r>
              <a:rPr lang="en-US" sz="1000" b="1" kern="100" dirty="0">
                <a:effectLst/>
                <a:latin typeface="Arial" panose="020B0604020202020204" pitchFamily="34" charset="0"/>
                <a:ea typeface="Aptos" panose="020B0004020202020204" pitchFamily="34" charset="0"/>
                <a:cs typeface="Times New Roman" panose="02020603050405020304" pitchFamily="18" charset="0"/>
              </a:rPr>
              <a:t>SESSION NAME] [</a:t>
            </a:r>
            <a:r>
              <a:rPr lang="en-US" sz="1000" kern="100" dirty="0">
                <a:effectLst/>
                <a:latin typeface="Arial" panose="020B0604020202020204" pitchFamily="34" charset="0"/>
                <a:ea typeface="Aptos" panose="020B0004020202020204" pitchFamily="34" charset="0"/>
                <a:cs typeface="Times New Roman" panose="02020603050405020304" pitchFamily="18" charset="0"/>
              </a:rPr>
              <a:t>in the </a:t>
            </a:r>
            <a:r>
              <a:rPr lang="en-US" sz="1000" kern="100" dirty="0" err="1">
                <a:effectLst/>
                <a:latin typeface="Arial" panose="020B0604020202020204" pitchFamily="34" charset="0"/>
                <a:ea typeface="Aptos" panose="020B0004020202020204" pitchFamily="34" charset="0"/>
                <a:cs typeface="Times New Roman" panose="02020603050405020304" pitchFamily="18" charset="0"/>
              </a:rPr>
              <a:t>ePoster</a:t>
            </a:r>
            <a:r>
              <a:rPr lang="en-US" sz="1000" kern="100" dirty="0">
                <a:effectLst/>
                <a:latin typeface="Arial" panose="020B0604020202020204" pitchFamily="34" charset="0"/>
                <a:ea typeface="Aptos" panose="020B0004020202020204" pitchFamily="34" charset="0"/>
                <a:cs typeface="Times New Roman" panose="02020603050405020304" pitchFamily="18" charset="0"/>
              </a:rPr>
              <a:t> Hub], which will take place on </a:t>
            </a:r>
            <a:r>
              <a:rPr lang="en-US" sz="1000" b="1" kern="100" dirty="0">
                <a:effectLst/>
                <a:latin typeface="Arial" panose="020B0604020202020204" pitchFamily="34" charset="0"/>
                <a:ea typeface="Aptos" panose="020B0004020202020204" pitchFamily="34" charset="0"/>
                <a:cs typeface="Times New Roman" panose="02020603050405020304" pitchFamily="18" charset="0"/>
              </a:rPr>
              <a:t>DATE/TIME/LOCATION OF SESSION</a:t>
            </a:r>
            <a:r>
              <a:rPr lang="en-US" sz="1000" kern="100" dirty="0">
                <a:effectLst/>
                <a:latin typeface="Arial" panose="020B0604020202020204" pitchFamily="34" charset="0"/>
                <a:ea typeface="Aptos" panose="020B0004020202020204" pitchFamily="34" charset="0"/>
                <a:cs typeface="Times New Roman" panose="02020603050405020304" pitchFamily="18" charset="0"/>
              </a:rPr>
              <a:t>. The world’s heart failure teams gather together at the HFSA ASM to immerse themselves in the latest science, research and practical management, while taking advantage of opportunities to connect with colleagues at networking events, in the exhibit hall and during much-anticipated award ceremonies.​</a:t>
            </a:r>
            <a:br>
              <a:rPr lang="en-US" sz="1000" kern="100" dirty="0">
                <a:effectLst/>
                <a:latin typeface="Arial" panose="020B0604020202020204" pitchFamily="34" charset="0"/>
                <a:ea typeface="Aptos" panose="020B0004020202020204" pitchFamily="34" charset="0"/>
                <a:cs typeface="Times New Roman" panose="02020603050405020304" pitchFamily="18" charset="0"/>
              </a:rPr>
            </a:b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000" b="1" kern="100" dirty="0">
                <a:effectLst/>
                <a:latin typeface="Arial" panose="020B0604020202020204" pitchFamily="34" charset="0"/>
                <a:ea typeface="Aptos" panose="020B0004020202020204" pitchFamily="34" charset="0"/>
                <a:cs typeface="Times New Roman" panose="02020603050405020304" pitchFamily="18" charset="0"/>
              </a:rPr>
              <a:t>QUOTE FROM NAME ABOUT THE IMPORTANCE/RELEVANCE OF THE SESSION/CONTENT.</a:t>
            </a:r>
            <a:r>
              <a:rPr lang="en-US" sz="1000" kern="100" dirty="0">
                <a:effectLst/>
                <a:latin typeface="Arial" panose="020B0604020202020204" pitchFamily="34" charset="0"/>
                <a:ea typeface="Aptos" panose="020B0004020202020204" pitchFamily="34" charset="0"/>
                <a:cs typeface="Times New Roman" panose="02020603050405020304" pitchFamily="18" charset="0"/>
              </a:rPr>
              <a:t> ​</a:t>
            </a:r>
            <a:br>
              <a:rPr lang="en-US" sz="1000" kern="100" dirty="0">
                <a:effectLst/>
                <a:latin typeface="Arial" panose="020B0604020202020204" pitchFamily="34" charset="0"/>
                <a:ea typeface="Aptos" panose="020B0004020202020204" pitchFamily="34" charset="0"/>
                <a:cs typeface="Times New Roman" panose="02020603050405020304" pitchFamily="18" charset="0"/>
              </a:rPr>
            </a:b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000" kern="100" dirty="0">
                <a:effectLst/>
                <a:latin typeface="Arial" panose="020B0604020202020204" pitchFamily="34" charset="0"/>
                <a:ea typeface="Aptos" panose="020B0004020202020204" pitchFamily="34" charset="0"/>
                <a:cs typeface="Times New Roman" panose="02020603050405020304" pitchFamily="18" charset="0"/>
              </a:rPr>
              <a:t>Follow </a:t>
            </a:r>
            <a:r>
              <a:rPr lang="en-US" sz="1000" b="1" kern="100" dirty="0">
                <a:effectLst/>
                <a:latin typeface="Arial" panose="020B0604020202020204" pitchFamily="34" charset="0"/>
                <a:ea typeface="Aptos" panose="020B0004020202020204" pitchFamily="34" charset="0"/>
                <a:cs typeface="Times New Roman" panose="02020603050405020304" pitchFamily="18" charset="0"/>
              </a:rPr>
              <a:t>ORGANIZATION NAME </a:t>
            </a:r>
            <a:r>
              <a:rPr lang="en-US" sz="1000" kern="100" dirty="0">
                <a:effectLst/>
                <a:latin typeface="Arial" panose="020B0604020202020204" pitchFamily="34" charset="0"/>
                <a:ea typeface="Aptos" panose="020B0004020202020204" pitchFamily="34" charset="0"/>
                <a:cs typeface="Times New Roman" panose="02020603050405020304" pitchFamily="18" charset="0"/>
              </a:rPr>
              <a:t>on X via </a:t>
            </a:r>
            <a:r>
              <a:rPr lang="en-US" sz="1000" b="1" kern="100" dirty="0">
                <a:effectLst/>
                <a:latin typeface="Arial" panose="020B0604020202020204" pitchFamily="34" charset="0"/>
                <a:ea typeface="Aptos" panose="020B0004020202020204" pitchFamily="34" charset="0"/>
                <a:cs typeface="Times New Roman" panose="02020603050405020304" pitchFamily="18" charset="0"/>
              </a:rPr>
              <a:t>YOUR HASHTAG</a:t>
            </a:r>
            <a:r>
              <a:rPr lang="en-US" sz="1000" kern="100" dirty="0">
                <a:effectLst/>
                <a:latin typeface="Arial" panose="020B0604020202020204" pitchFamily="34" charset="0"/>
                <a:ea typeface="Aptos" panose="020B0004020202020204" pitchFamily="34" charset="0"/>
                <a:cs typeface="Times New Roman" panose="02020603050405020304" pitchFamily="18" charset="0"/>
              </a:rPr>
              <a:t> and the HFSA ASM via </a:t>
            </a:r>
            <a:r>
              <a:rPr lang="en-US" sz="1000" b="1" kern="100" dirty="0">
                <a:effectLst/>
                <a:latin typeface="Arial" panose="020B0604020202020204" pitchFamily="34" charset="0"/>
                <a:ea typeface="Aptos" panose="020B0004020202020204" pitchFamily="34" charset="0"/>
                <a:cs typeface="Times New Roman" panose="02020603050405020304" pitchFamily="18" charset="0"/>
              </a:rPr>
              <a:t>#HFSA2024</a:t>
            </a:r>
            <a:r>
              <a:rPr lang="en-US" sz="1000" kern="100" dirty="0">
                <a:effectLst/>
                <a:latin typeface="Arial" panose="020B0604020202020204" pitchFamily="34" charset="0"/>
                <a:ea typeface="Aptos" panose="020B0004020202020204" pitchFamily="34" charset="0"/>
                <a:cs typeface="Times New Roman" panose="02020603050405020304" pitchFamily="18" charset="0"/>
              </a:rPr>
              <a:t>.​</a:t>
            </a:r>
            <a:br>
              <a:rPr lang="en-US" sz="1000" kern="100" dirty="0">
                <a:effectLst/>
                <a:latin typeface="Arial" panose="020B0604020202020204" pitchFamily="34" charset="0"/>
                <a:ea typeface="Aptos" panose="020B0004020202020204" pitchFamily="34" charset="0"/>
                <a:cs typeface="Times New Roman" panose="02020603050405020304" pitchFamily="18" charset="0"/>
              </a:rPr>
            </a:b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000" b="1" kern="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About the Heart Failure Society of America</a:t>
            </a:r>
            <a:r>
              <a:rPr lang="en-US" sz="1000" kern="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000" kern="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Heart Failure Society of America, Inc. (HFSA) </a:t>
            </a:r>
            <a:r>
              <a:rPr lang="en-US" sz="1000" kern="100" dirty="0">
                <a:effectLst/>
                <a:latin typeface="Arial" panose="020B0604020202020204" pitchFamily="34" charset="0"/>
                <a:ea typeface="Arial" panose="020B0604020202020204" pitchFamily="34" charset="0"/>
                <a:cs typeface="Times New Roman" panose="02020603050405020304" pitchFamily="18" charset="0"/>
              </a:rPr>
              <a:t>represents the first organized effort by heart failure experts from the Americas to provide a forum for all those interested in heart function, heart failure, and congestive heart failure (CHF) research and patient care. The mission of HFSA is to provide a platform to improve and expand heart failure care through collaboration, education, innovation, research, and advocacy. HFSA members include physicians, scientists, nurses, nurse practitioners, pharmacists, trainees, other healthcare workers and patients. For more information, visit </a:t>
            </a:r>
            <a:r>
              <a:rPr lang="en-US" sz="1000" u="sng" kern="100" dirty="0">
                <a:solidFill>
                  <a:srgbClr val="467886"/>
                </a:solidFill>
                <a:effectLst/>
                <a:latin typeface="Arial" panose="020B0604020202020204" pitchFamily="34" charset="0"/>
                <a:ea typeface="Arial" panose="020B0604020202020204" pitchFamily="34" charset="0"/>
                <a:cs typeface="Times New Roman" panose="02020603050405020304" pitchFamily="18" charset="0"/>
                <a:hlinkClick r:id="rId2"/>
              </a:rPr>
              <a:t>hfsa.org</a:t>
            </a:r>
            <a:r>
              <a:rPr lang="en-US" sz="1000" kern="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000" kern="100" dirty="0">
                <a:effectLst/>
                <a:latin typeface="Arial" panose="020B0604020202020204" pitchFamily="34" charset="0"/>
                <a:ea typeface="Aptos" panose="020B0004020202020204" pitchFamily="34" charset="0"/>
                <a:cs typeface="Times New Roman" panose="02020603050405020304" pitchFamily="18" charset="0"/>
              </a:rPr>
              <a:t>For more information about the HFSA Annual Scientific Meeting, visit </a:t>
            </a:r>
            <a:r>
              <a:rPr lang="en-US" sz="1000" u="sng" kern="100" dirty="0">
                <a:solidFill>
                  <a:srgbClr val="467886"/>
                </a:solidFill>
                <a:effectLst/>
                <a:latin typeface="Arial" panose="020B0604020202020204" pitchFamily="34" charset="0"/>
                <a:ea typeface="Aptos" panose="020B0004020202020204" pitchFamily="34" charset="0"/>
                <a:cs typeface="Times New Roman" panose="02020603050405020304" pitchFamily="18" charset="0"/>
                <a:hlinkClick r:id="rId3"/>
              </a:rPr>
              <a:t>hfsa.org/asm2024</a:t>
            </a:r>
            <a:r>
              <a:rPr lang="en-US" sz="10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03812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5B467-4B46-5EE6-66BC-03BA5ECC4DF7}"/>
              </a:ext>
            </a:extLst>
          </p:cNvPr>
          <p:cNvSpPr>
            <a:spLocks noGrp="1"/>
          </p:cNvSpPr>
          <p:nvPr>
            <p:ph type="title"/>
          </p:nvPr>
        </p:nvSpPr>
        <p:spPr>
          <a:xfrm>
            <a:off x="468745" y="108880"/>
            <a:ext cx="10515600" cy="924316"/>
          </a:xfrm>
        </p:spPr>
        <p:txBody>
          <a:bodyPr>
            <a:normAutofit/>
          </a:bodyPr>
          <a:lstStyle/>
          <a:p>
            <a:r>
              <a:rPr lang="en-US" sz="4000" dirty="0">
                <a:solidFill>
                  <a:schemeClr val="bg1"/>
                </a:solidFill>
              </a:rPr>
              <a:t>Sample Email to Your Colleagues</a:t>
            </a:r>
          </a:p>
        </p:txBody>
      </p:sp>
      <p:sp>
        <p:nvSpPr>
          <p:cNvPr id="3" name="Title 1">
            <a:extLst>
              <a:ext uri="{FF2B5EF4-FFF2-40B4-BE49-F238E27FC236}">
                <a16:creationId xmlns:a16="http://schemas.microsoft.com/office/drawing/2014/main" id="{0FC500E8-33BE-F98E-8993-F063F24CF387}"/>
              </a:ext>
            </a:extLst>
          </p:cNvPr>
          <p:cNvSpPr txBox="1">
            <a:spLocks/>
          </p:cNvSpPr>
          <p:nvPr/>
        </p:nvSpPr>
        <p:spPr>
          <a:xfrm>
            <a:off x="10691446" y="6536539"/>
            <a:ext cx="1500554" cy="30636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800" b="1" kern="1200">
                <a:solidFill>
                  <a:srgbClr val="003A70"/>
                </a:solidFill>
                <a:latin typeface="Myriad Pro Light" panose="020B0603030403020204" pitchFamily="34" charset="0"/>
                <a:ea typeface="+mj-ea"/>
                <a:cs typeface="+mj-cs"/>
              </a:defRPr>
            </a:lvl1pPr>
          </a:lstStyle>
          <a:p>
            <a:pPr algn="r"/>
            <a:r>
              <a:rPr lang="en-US" sz="2000" dirty="0"/>
              <a:t>#HFSA2024</a:t>
            </a:r>
          </a:p>
        </p:txBody>
      </p:sp>
      <p:sp>
        <p:nvSpPr>
          <p:cNvPr id="9" name="TextBox 8">
            <a:extLst>
              <a:ext uri="{FF2B5EF4-FFF2-40B4-BE49-F238E27FC236}">
                <a16:creationId xmlns:a16="http://schemas.microsoft.com/office/drawing/2014/main" id="{548BBB80-F1D6-00C3-559A-2CCCE54870A8}"/>
              </a:ext>
            </a:extLst>
          </p:cNvPr>
          <p:cNvSpPr txBox="1"/>
          <p:nvPr/>
        </p:nvSpPr>
        <p:spPr>
          <a:xfrm>
            <a:off x="6682154" y="3689673"/>
            <a:ext cx="3071446" cy="369332"/>
          </a:xfrm>
          <a:prstGeom prst="rect">
            <a:avLst/>
          </a:prstGeom>
          <a:noFill/>
        </p:spPr>
        <p:txBody>
          <a:bodyPr wrap="square">
            <a:spAutoFit/>
          </a:bodyPr>
          <a:lstStyle/>
          <a:p>
            <a:pPr algn="ctr"/>
            <a:r>
              <a:rPr lang="en-US" dirty="0">
                <a:solidFill>
                  <a:schemeClr val="bg1"/>
                </a:solidFill>
                <a:latin typeface="Myriad Pro Light" panose="020B0603030403020204" pitchFamily="34" charset="0"/>
                <a:cs typeface="Calibri"/>
              </a:rPr>
              <a:t>Put screenshot in this space</a:t>
            </a:r>
            <a:endParaRPr lang="en-US" dirty="0">
              <a:solidFill>
                <a:schemeClr val="bg1"/>
              </a:solidFill>
            </a:endParaRPr>
          </a:p>
        </p:txBody>
      </p:sp>
      <p:sp>
        <p:nvSpPr>
          <p:cNvPr id="4" name="TextBox 3">
            <a:extLst>
              <a:ext uri="{FF2B5EF4-FFF2-40B4-BE49-F238E27FC236}">
                <a16:creationId xmlns:a16="http://schemas.microsoft.com/office/drawing/2014/main" id="{892A3183-705E-9307-99DB-896ED37400DE}"/>
              </a:ext>
            </a:extLst>
          </p:cNvPr>
          <p:cNvSpPr txBox="1"/>
          <p:nvPr/>
        </p:nvSpPr>
        <p:spPr>
          <a:xfrm>
            <a:off x="468745" y="1582340"/>
            <a:ext cx="11125378" cy="5140190"/>
          </a:xfrm>
          <a:prstGeom prst="rect">
            <a:avLst/>
          </a:prstGeom>
          <a:noFill/>
        </p:spPr>
        <p:txBody>
          <a:bodyPr wrap="square">
            <a:spAutoFit/>
          </a:bodyPr>
          <a:lstStyle/>
          <a:p>
            <a:pPr algn="l" rtl="0" fontAlgn="base"/>
            <a:r>
              <a:rPr lang="en-US" sz="1800" b="0" i="0" u="none" strike="noStrike" dirty="0">
                <a:solidFill>
                  <a:srgbClr val="44546A"/>
                </a:solidFill>
                <a:effectLst/>
                <a:latin typeface="Myriad Pro Light" panose="020B0403030403020204" pitchFamily="34" charset="0"/>
              </a:rPr>
              <a:t>Here’s a sample message to alert friends and colleagues to your upcoming ASM session:</a:t>
            </a:r>
            <a:r>
              <a:rPr lang="en-US" sz="1800" b="0" i="0" dirty="0">
                <a:solidFill>
                  <a:srgbClr val="091946"/>
                </a:solidFill>
                <a:effectLst/>
                <a:latin typeface="Myriad Pro Light" panose="020B0403030403020204" pitchFamily="34" charset="0"/>
              </a:rPr>
              <a:t>​</a:t>
            </a:r>
            <a:endParaRPr lang="en-US" sz="2000" b="0" i="0" dirty="0">
              <a:solidFill>
                <a:srgbClr val="091946"/>
              </a:solidFill>
              <a:effectLst/>
              <a:latin typeface="Myriad Pro Light" panose="020B0403030403020204" pitchFamily="34" charset="0"/>
            </a:endParaRPr>
          </a:p>
          <a:p>
            <a:pPr algn="l" rtl="0" fontAlgn="base"/>
            <a:r>
              <a:rPr lang="en-US" sz="1800" b="0" i="0" dirty="0">
                <a:solidFill>
                  <a:srgbClr val="091946"/>
                </a:solidFill>
                <a:effectLst/>
                <a:latin typeface="Myriad Pro Light" panose="020B0403030403020204" pitchFamily="34" charset="0"/>
              </a:rPr>
              <a:t>​</a:t>
            </a:r>
            <a:endParaRPr lang="en-US" sz="2000" b="0" i="0" dirty="0">
              <a:solidFill>
                <a:srgbClr val="091946"/>
              </a:solidFill>
              <a:effectLst/>
              <a:latin typeface="Myriad Pro Light" panose="020B0403030403020204" pitchFamily="34" charset="0"/>
            </a:endParaRPr>
          </a:p>
          <a:p>
            <a:pPr algn="l" rtl="0" fontAlgn="base"/>
            <a:r>
              <a:rPr lang="en-US" sz="1800" b="0" i="0" u="none" strike="noStrike" dirty="0">
                <a:solidFill>
                  <a:srgbClr val="44546A"/>
                </a:solidFill>
                <a:effectLst/>
                <a:latin typeface="Myriad Pro Light" panose="020B0403030403020204" pitchFamily="34" charset="0"/>
              </a:rPr>
              <a:t>Colleagues,</a:t>
            </a:r>
            <a:r>
              <a:rPr lang="en-US" sz="1800" b="0" i="0" dirty="0">
                <a:solidFill>
                  <a:srgbClr val="091946"/>
                </a:solidFill>
                <a:effectLst/>
                <a:latin typeface="Myriad Pro Light" panose="020B0403030403020204" pitchFamily="34" charset="0"/>
              </a:rPr>
              <a:t>​</a:t>
            </a:r>
            <a:endParaRPr lang="en-US" sz="2000" b="0" i="0" dirty="0">
              <a:solidFill>
                <a:srgbClr val="091946"/>
              </a:solidFill>
              <a:effectLst/>
              <a:latin typeface="Myriad Pro Light" panose="020B0403030403020204" pitchFamily="34" charset="0"/>
            </a:endParaRPr>
          </a:p>
          <a:p>
            <a:pPr algn="l" rtl="0" fontAlgn="base"/>
            <a:r>
              <a:rPr lang="en-US" sz="1800" b="0" i="0" dirty="0">
                <a:solidFill>
                  <a:srgbClr val="091946"/>
                </a:solidFill>
                <a:effectLst/>
                <a:latin typeface="Myriad Pro Light" panose="020B0403030403020204" pitchFamily="34" charset="0"/>
              </a:rPr>
              <a:t>​</a:t>
            </a:r>
            <a:endParaRPr lang="en-US" sz="2000" b="0" i="0" dirty="0">
              <a:solidFill>
                <a:srgbClr val="091946"/>
              </a:solidFill>
              <a:effectLst/>
              <a:latin typeface="Myriad Pro Light" panose="020B0403030403020204" pitchFamily="34" charset="0"/>
            </a:endParaRPr>
          </a:p>
          <a:p>
            <a:pPr algn="l" rtl="0" fontAlgn="base"/>
            <a:r>
              <a:rPr lang="en-US" sz="1800" b="0" i="0" u="none" strike="noStrike" dirty="0">
                <a:solidFill>
                  <a:srgbClr val="44546A"/>
                </a:solidFill>
                <a:effectLst/>
                <a:latin typeface="Myriad Pro Light" panose="020B0403030403020204" pitchFamily="34" charset="0"/>
              </a:rPr>
              <a:t>I am thrilled to share that the Heart Failure Society of America (HFSA) Annual Scientific Meeting will take place in Atlanta, Georgia, September 27-30 – and I'm </a:t>
            </a:r>
            <a:r>
              <a:rPr lang="en-US" sz="1800" b="1" i="0" u="none" strike="noStrike" dirty="0">
                <a:solidFill>
                  <a:srgbClr val="FF0000"/>
                </a:solidFill>
                <a:effectLst/>
                <a:latin typeface="Myriad Pro Light" panose="020B0403030403020204" pitchFamily="34" charset="0"/>
              </a:rPr>
              <a:t>SPEAKING IN A SESSION/PRESENTING MY RESEARCH.</a:t>
            </a:r>
            <a:r>
              <a:rPr lang="en-US" sz="1800" b="0" i="0" dirty="0">
                <a:solidFill>
                  <a:srgbClr val="091946"/>
                </a:solidFill>
                <a:effectLst/>
                <a:latin typeface="Myriad Pro Light" panose="020B0403030403020204" pitchFamily="34" charset="0"/>
              </a:rPr>
              <a:t>​</a:t>
            </a:r>
            <a:endParaRPr lang="en-US" sz="2000" b="0" i="0" dirty="0">
              <a:solidFill>
                <a:srgbClr val="091946"/>
              </a:solidFill>
              <a:effectLst/>
              <a:latin typeface="Myriad Pro Light" panose="020B0403030403020204" pitchFamily="34" charset="0"/>
            </a:endParaRPr>
          </a:p>
          <a:p>
            <a:pPr algn="l" rtl="0" fontAlgn="base"/>
            <a:r>
              <a:rPr lang="en-US" sz="1800" b="0" i="0" dirty="0">
                <a:solidFill>
                  <a:srgbClr val="091946"/>
                </a:solidFill>
                <a:effectLst/>
                <a:latin typeface="Myriad Pro Light" panose="020B0403030403020204" pitchFamily="34" charset="0"/>
              </a:rPr>
              <a:t>​</a:t>
            </a:r>
            <a:endParaRPr lang="en-US" sz="2000" b="0" i="0" dirty="0">
              <a:solidFill>
                <a:srgbClr val="091946"/>
              </a:solidFill>
              <a:effectLst/>
              <a:latin typeface="Myriad Pro Light" panose="020B0403030403020204" pitchFamily="34" charset="0"/>
            </a:endParaRPr>
          </a:p>
          <a:p>
            <a:pPr algn="l" rtl="0" fontAlgn="base"/>
            <a:r>
              <a:rPr lang="en-US" sz="1800" b="0" i="0" u="none" strike="noStrike" dirty="0">
                <a:solidFill>
                  <a:srgbClr val="44546A"/>
                </a:solidFill>
                <a:effectLst/>
                <a:latin typeface="Myriad Pro Light" panose="020B0403030403020204" pitchFamily="34" charset="0"/>
              </a:rPr>
              <a:t>My session, </a:t>
            </a:r>
            <a:r>
              <a:rPr lang="en-US" sz="1800" b="1" i="0" u="none" strike="noStrike" dirty="0">
                <a:solidFill>
                  <a:srgbClr val="FF0000"/>
                </a:solidFill>
                <a:effectLst/>
                <a:latin typeface="Myriad Pro Light" panose="020B0403030403020204" pitchFamily="34" charset="0"/>
              </a:rPr>
              <a:t>SESSION TITLE</a:t>
            </a:r>
            <a:r>
              <a:rPr lang="en-US" sz="1800" b="0" i="0" u="none" strike="noStrike" dirty="0">
                <a:solidFill>
                  <a:srgbClr val="44546A"/>
                </a:solidFill>
                <a:effectLst/>
                <a:latin typeface="Myriad Pro Light" panose="020B0403030403020204" pitchFamily="34" charset="0"/>
              </a:rPr>
              <a:t>, takes place on </a:t>
            </a:r>
            <a:r>
              <a:rPr lang="en-US" sz="1800" b="1" i="0" u="none" strike="noStrike" dirty="0">
                <a:solidFill>
                  <a:srgbClr val="FF0000"/>
                </a:solidFill>
                <a:effectLst/>
                <a:latin typeface="Myriad Pro Light" panose="020B0403030403020204" pitchFamily="34" charset="0"/>
              </a:rPr>
              <a:t>DATE/TIME</a:t>
            </a:r>
            <a:r>
              <a:rPr lang="en-US" sz="1800" b="0" i="0" u="none" strike="noStrike" dirty="0">
                <a:solidFill>
                  <a:srgbClr val="44546A"/>
                </a:solidFill>
                <a:effectLst/>
                <a:latin typeface="Myriad Pro Light" panose="020B0403030403020204" pitchFamily="34" charset="0"/>
              </a:rPr>
              <a:t>. I hope you will join me in Atlanta and spread the word by encouraging your colleagues and friends to participate as well.</a:t>
            </a:r>
            <a:r>
              <a:rPr lang="en-US" sz="1800" b="0" i="0" dirty="0">
                <a:solidFill>
                  <a:srgbClr val="091946"/>
                </a:solidFill>
                <a:effectLst/>
                <a:latin typeface="Myriad Pro Light" panose="020B0403030403020204" pitchFamily="34" charset="0"/>
              </a:rPr>
              <a:t>​</a:t>
            </a:r>
            <a:endParaRPr lang="en-US" sz="2000" b="0" i="0" dirty="0">
              <a:solidFill>
                <a:srgbClr val="091946"/>
              </a:solidFill>
              <a:effectLst/>
              <a:latin typeface="Myriad Pro Light" panose="020B0403030403020204" pitchFamily="34" charset="0"/>
            </a:endParaRPr>
          </a:p>
          <a:p>
            <a:pPr algn="l" rtl="0" fontAlgn="base"/>
            <a:r>
              <a:rPr lang="en-US" sz="1800" b="0" i="0" dirty="0">
                <a:solidFill>
                  <a:srgbClr val="091946"/>
                </a:solidFill>
                <a:effectLst/>
                <a:latin typeface="Myriad Pro Light" panose="020B0403030403020204" pitchFamily="34" charset="0"/>
              </a:rPr>
              <a:t>​</a:t>
            </a:r>
            <a:endParaRPr lang="en-US" sz="2000" b="0" i="0" dirty="0">
              <a:solidFill>
                <a:srgbClr val="091946"/>
              </a:solidFill>
              <a:effectLst/>
              <a:latin typeface="Myriad Pro Light" panose="020B0403030403020204" pitchFamily="34" charset="0"/>
            </a:endParaRPr>
          </a:p>
          <a:p>
            <a:pPr algn="l" rtl="0" fontAlgn="base"/>
            <a:r>
              <a:rPr lang="en-US" sz="1800" b="0" i="0" u="none" strike="noStrike" dirty="0">
                <a:solidFill>
                  <a:srgbClr val="44546A"/>
                </a:solidFill>
                <a:effectLst/>
                <a:latin typeface="Myriad Pro Light" panose="020B0403030403020204" pitchFamily="34" charset="0"/>
              </a:rPr>
              <a:t>Registration for the event is open. Go to: </a:t>
            </a:r>
            <a:r>
              <a:rPr lang="en-US" sz="1800" b="0" i="0" u="sng" strike="noStrike" dirty="0">
                <a:solidFill>
                  <a:srgbClr val="0563C1"/>
                </a:solidFill>
                <a:effectLst/>
                <a:latin typeface="Myriad Pro Light" panose="020B0403030403020204" pitchFamily="34" charset="0"/>
              </a:rPr>
              <a:t>hfsa.</a:t>
            </a:r>
            <a:r>
              <a:rPr lang="en-US" sz="1800" b="0" i="0" u="sng" strike="noStrike" dirty="0">
                <a:solidFill>
                  <a:srgbClr val="0563C1"/>
                </a:solidFill>
                <a:effectLst/>
                <a:latin typeface="Myriad Pro Light" panose="020B0403030403020204" pitchFamily="34" charset="0"/>
                <a:hlinkClick r:id="rId2"/>
              </a:rPr>
              <a:t>org</a:t>
            </a:r>
            <a:r>
              <a:rPr lang="en-US" sz="1800" b="0" i="0" u="sng" strike="noStrike" dirty="0">
                <a:solidFill>
                  <a:srgbClr val="0563C1"/>
                </a:solidFill>
                <a:effectLst/>
                <a:latin typeface="Myriad Pro Light" panose="020B0403030403020204" pitchFamily="34" charset="0"/>
              </a:rPr>
              <a:t>/asm2024</a:t>
            </a:r>
            <a:endParaRPr lang="en-US" sz="2000" b="0" i="0" dirty="0">
              <a:solidFill>
                <a:srgbClr val="091946"/>
              </a:solidFill>
              <a:effectLst/>
              <a:latin typeface="Myriad Pro Light" panose="020B0403030403020204" pitchFamily="34" charset="0"/>
            </a:endParaRPr>
          </a:p>
          <a:p>
            <a:pPr algn="l" rtl="0" fontAlgn="base"/>
            <a:r>
              <a:rPr lang="en-US" sz="1800" b="0" i="0" dirty="0">
                <a:solidFill>
                  <a:srgbClr val="091946"/>
                </a:solidFill>
                <a:effectLst/>
                <a:latin typeface="Myriad Pro Light" panose="020B0403030403020204" pitchFamily="34" charset="0"/>
              </a:rPr>
              <a:t>​</a:t>
            </a:r>
            <a:endParaRPr lang="en-US" sz="2000" b="0" i="0" dirty="0">
              <a:solidFill>
                <a:srgbClr val="091946"/>
              </a:solidFill>
              <a:effectLst/>
              <a:latin typeface="Myriad Pro Light" panose="020B0403030403020204" pitchFamily="34" charset="0"/>
            </a:endParaRPr>
          </a:p>
          <a:p>
            <a:pPr algn="l" rtl="0" fontAlgn="base"/>
            <a:r>
              <a:rPr lang="en-US" sz="1800" b="0" i="0" u="none" strike="noStrike" dirty="0">
                <a:solidFill>
                  <a:srgbClr val="44546A"/>
                </a:solidFill>
                <a:effectLst/>
                <a:latin typeface="Myriad Pro Light" panose="020B0403030403020204" pitchFamily="34" charset="0"/>
              </a:rPr>
              <a:t>See you in Atlanta! </a:t>
            </a:r>
            <a:r>
              <a:rPr lang="en-US" sz="1800" b="0" i="0" dirty="0">
                <a:solidFill>
                  <a:srgbClr val="091946"/>
                </a:solidFill>
                <a:effectLst/>
                <a:latin typeface="Myriad Pro Light" panose="020B0403030403020204" pitchFamily="34" charset="0"/>
              </a:rPr>
              <a:t>​</a:t>
            </a:r>
            <a:endParaRPr lang="en-US" sz="2000" b="0" i="0" dirty="0">
              <a:solidFill>
                <a:srgbClr val="091946"/>
              </a:solidFill>
              <a:effectLst/>
              <a:latin typeface="Myriad Pro Light" panose="020B0403030403020204" pitchFamily="34" charset="0"/>
            </a:endParaRPr>
          </a:p>
          <a:p>
            <a:pPr algn="l" rtl="0" fontAlgn="base"/>
            <a:r>
              <a:rPr lang="en-US" sz="1800" b="0" i="0" dirty="0">
                <a:solidFill>
                  <a:srgbClr val="091946"/>
                </a:solidFill>
                <a:effectLst/>
                <a:latin typeface="Myriad Pro Light" panose="020B0403030403020204" pitchFamily="34" charset="0"/>
              </a:rPr>
              <a:t>​</a:t>
            </a:r>
            <a:br>
              <a:rPr lang="en-US" sz="1800" b="0" i="0" dirty="0">
                <a:solidFill>
                  <a:srgbClr val="091946"/>
                </a:solidFill>
                <a:effectLst/>
                <a:latin typeface="Myriad Pro Light" panose="020B0403030403020204" pitchFamily="34" charset="0"/>
              </a:rPr>
            </a:br>
            <a:r>
              <a:rPr lang="en-US" sz="1800" b="0" i="0" u="none" strike="noStrike" dirty="0">
                <a:solidFill>
                  <a:srgbClr val="44546A"/>
                </a:solidFill>
                <a:effectLst/>
                <a:latin typeface="Myriad Pro Light" panose="020B0403030403020204" pitchFamily="34" charset="0"/>
              </a:rPr>
              <a:t>Your name</a:t>
            </a:r>
            <a:r>
              <a:rPr lang="en-US" sz="1800" b="0" i="0" dirty="0">
                <a:solidFill>
                  <a:srgbClr val="091946"/>
                </a:solidFill>
                <a:effectLst/>
                <a:latin typeface="Myriad Pro Light" panose="020B0403030403020204" pitchFamily="34" charset="0"/>
              </a:rPr>
              <a:t>​</a:t>
            </a:r>
          </a:p>
          <a:p>
            <a:pPr algn="l" rtl="0" fontAlgn="base"/>
            <a:endParaRPr lang="en-US" sz="1800" kern="100" dirty="0">
              <a:effectLst/>
              <a:latin typeface="Myriad Pro Light" panose="020B0403030403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kern="100" dirty="0">
                <a:latin typeface="Myriad Pro Light" panose="020B0403030403020204" pitchFamily="34" charset="0"/>
                <a:ea typeface="Aptos" panose="020B0004020202020204" pitchFamily="34" charset="0"/>
                <a:cs typeface="Times New Roman" panose="02020603050405020304" pitchFamily="18" charset="0"/>
              </a:rPr>
              <a:t>Pair posts with social media graphics found in the </a:t>
            </a:r>
            <a:r>
              <a:rPr lang="en-US" kern="100" dirty="0">
                <a:latin typeface="Myriad Pro Light" panose="020B0403030403020204" pitchFamily="34" charset="0"/>
                <a:ea typeface="Aptos" panose="020B0004020202020204" pitchFamily="34" charset="0"/>
                <a:cs typeface="Times New Roman" panose="02020603050405020304" pitchFamily="18" charset="0"/>
                <a:hlinkClick r:id="rId3"/>
              </a:rPr>
              <a:t>shared folder</a:t>
            </a:r>
            <a:r>
              <a:rPr lang="en-US" kern="100" dirty="0">
                <a:latin typeface="Myriad Pro Light" panose="020B0403030403020204" pitchFamily="34" charset="0"/>
                <a:ea typeface="Aptos" panose="020B0004020202020204" pitchFamily="34" charset="0"/>
                <a:cs typeface="Times New Roman" panose="02020603050405020304" pitchFamily="18" charset="0"/>
              </a:rPr>
              <a:t>. If you have trouble accessing these graphics, contact </a:t>
            </a:r>
            <a:r>
              <a:rPr lang="en-US" kern="100" dirty="0">
                <a:latin typeface="Myriad Pro Light" panose="020B0403030403020204" pitchFamily="34" charset="0"/>
                <a:ea typeface="Aptos" panose="020B0004020202020204" pitchFamily="34" charset="0"/>
                <a:cs typeface="Times New Roman" panose="02020603050405020304" pitchFamily="18" charset="0"/>
                <a:hlinkClick r:id="rId4"/>
              </a:rPr>
              <a:t>marketing@hfsa.org</a:t>
            </a:r>
            <a:r>
              <a:rPr lang="en-US" kern="100" dirty="0">
                <a:latin typeface="Myriad Pro Light" panose="020B0403030403020204" pitchFamily="34" charset="0"/>
                <a:ea typeface="Aptos" panose="020B0004020202020204" pitchFamily="34" charset="0"/>
                <a:cs typeface="Times New Roman" panose="02020603050405020304" pitchFamily="18" charset="0"/>
              </a:rPr>
              <a:t>. </a:t>
            </a:r>
            <a:endParaRPr lang="en-US" sz="1800" kern="100" dirty="0">
              <a:effectLst/>
              <a:latin typeface="Myriad Pro Light" panose="020B0403030403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70289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5B467-4B46-5EE6-66BC-03BA5ECC4DF7}"/>
              </a:ext>
            </a:extLst>
          </p:cNvPr>
          <p:cNvSpPr>
            <a:spLocks noGrp="1"/>
          </p:cNvSpPr>
          <p:nvPr>
            <p:ph type="title"/>
          </p:nvPr>
        </p:nvSpPr>
        <p:spPr>
          <a:xfrm>
            <a:off x="468745" y="108880"/>
            <a:ext cx="10515600" cy="924316"/>
          </a:xfrm>
        </p:spPr>
        <p:txBody>
          <a:bodyPr>
            <a:normAutofit/>
          </a:bodyPr>
          <a:lstStyle/>
          <a:p>
            <a:r>
              <a:rPr lang="en-US" sz="4000" dirty="0">
                <a:solidFill>
                  <a:schemeClr val="bg1"/>
                </a:solidFill>
              </a:rPr>
              <a:t>Downloadable Brochure</a:t>
            </a:r>
          </a:p>
        </p:txBody>
      </p:sp>
      <p:sp>
        <p:nvSpPr>
          <p:cNvPr id="3" name="Title 1">
            <a:extLst>
              <a:ext uri="{FF2B5EF4-FFF2-40B4-BE49-F238E27FC236}">
                <a16:creationId xmlns:a16="http://schemas.microsoft.com/office/drawing/2014/main" id="{3918E8F7-DD0A-D0CD-7B77-228D503B2659}"/>
              </a:ext>
            </a:extLst>
          </p:cNvPr>
          <p:cNvSpPr txBox="1">
            <a:spLocks/>
          </p:cNvSpPr>
          <p:nvPr/>
        </p:nvSpPr>
        <p:spPr>
          <a:xfrm>
            <a:off x="10691446" y="6536539"/>
            <a:ext cx="1500554" cy="30636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800" b="1" kern="1200">
                <a:solidFill>
                  <a:srgbClr val="003A70"/>
                </a:solidFill>
                <a:latin typeface="Myriad Pro Light" panose="020B0603030403020204" pitchFamily="34" charset="0"/>
                <a:ea typeface="+mj-ea"/>
                <a:cs typeface="+mj-cs"/>
              </a:defRPr>
            </a:lvl1pPr>
          </a:lstStyle>
          <a:p>
            <a:pPr algn="r"/>
            <a:r>
              <a:rPr lang="en-US" sz="2000" dirty="0"/>
              <a:t>#HFSA2024</a:t>
            </a:r>
          </a:p>
        </p:txBody>
      </p:sp>
      <p:sp>
        <p:nvSpPr>
          <p:cNvPr id="8" name="TextBox 7">
            <a:extLst>
              <a:ext uri="{FF2B5EF4-FFF2-40B4-BE49-F238E27FC236}">
                <a16:creationId xmlns:a16="http://schemas.microsoft.com/office/drawing/2014/main" id="{3468EC43-4A11-4933-F248-60E5A6A05888}"/>
              </a:ext>
            </a:extLst>
          </p:cNvPr>
          <p:cNvSpPr txBox="1"/>
          <p:nvPr/>
        </p:nvSpPr>
        <p:spPr>
          <a:xfrm>
            <a:off x="6682154" y="3689673"/>
            <a:ext cx="3071446" cy="369332"/>
          </a:xfrm>
          <a:prstGeom prst="rect">
            <a:avLst/>
          </a:prstGeom>
          <a:noFill/>
        </p:spPr>
        <p:txBody>
          <a:bodyPr wrap="square">
            <a:spAutoFit/>
          </a:bodyPr>
          <a:lstStyle/>
          <a:p>
            <a:pPr algn="ctr"/>
            <a:r>
              <a:rPr lang="en-US" dirty="0">
                <a:solidFill>
                  <a:schemeClr val="bg1"/>
                </a:solidFill>
                <a:latin typeface="Myriad Pro Light" panose="020B0603030403020204" pitchFamily="34" charset="0"/>
                <a:cs typeface="Calibri"/>
              </a:rPr>
              <a:t>Put screenshot in this space</a:t>
            </a:r>
            <a:endParaRPr lang="en-US" dirty="0">
              <a:solidFill>
                <a:schemeClr val="bg1"/>
              </a:solidFill>
            </a:endParaRPr>
          </a:p>
        </p:txBody>
      </p:sp>
      <p:sp>
        <p:nvSpPr>
          <p:cNvPr id="4" name="TextBox 3">
            <a:extLst>
              <a:ext uri="{FF2B5EF4-FFF2-40B4-BE49-F238E27FC236}">
                <a16:creationId xmlns:a16="http://schemas.microsoft.com/office/drawing/2014/main" id="{18AB489D-7367-7F7A-2569-998F0F9B36A6}"/>
              </a:ext>
            </a:extLst>
          </p:cNvPr>
          <p:cNvSpPr txBox="1"/>
          <p:nvPr/>
        </p:nvSpPr>
        <p:spPr>
          <a:xfrm>
            <a:off x="316345" y="1689518"/>
            <a:ext cx="2669451" cy="1130631"/>
          </a:xfrm>
          <a:prstGeom prst="rect">
            <a:avLst/>
          </a:prstGeom>
          <a:noFill/>
        </p:spPr>
        <p:txBody>
          <a:bodyPr wrap="square">
            <a:spAutoFit/>
          </a:bodyPr>
          <a:lstStyle/>
          <a:p>
            <a:pPr>
              <a:lnSpc>
                <a:spcPct val="115000"/>
              </a:lnSpc>
              <a:spcAft>
                <a:spcPts val="800"/>
              </a:spcAft>
            </a:pPr>
            <a:r>
              <a:rPr lang="en-US" sz="2000" kern="100" dirty="0">
                <a:latin typeface="Myriad Pro Light" panose="020B0403030403020204" pitchFamily="34" charset="0"/>
                <a:ea typeface="Aptos" panose="020B0004020202020204" pitchFamily="34" charset="0"/>
                <a:cs typeface="Times New Roman" panose="02020603050405020304" pitchFamily="18" charset="0"/>
                <a:hlinkClick r:id="rId2"/>
              </a:rPr>
              <a:t>Download a shareable brochure </a:t>
            </a:r>
            <a:r>
              <a:rPr lang="en-US" sz="2000" kern="100" dirty="0">
                <a:latin typeface="Myriad Pro Light" panose="020B0403030403020204" pitchFamily="34" charset="0"/>
                <a:ea typeface="Aptos" panose="020B0004020202020204" pitchFamily="34" charset="0"/>
                <a:cs typeface="Times New Roman" panose="02020603050405020304" pitchFamily="18" charset="0"/>
              </a:rPr>
              <a:t>from the ASM website!</a:t>
            </a:r>
            <a:endParaRPr lang="en-US" sz="2000" kern="100" dirty="0">
              <a:effectLst/>
              <a:latin typeface="Myriad Pro Light" panose="020B0403030403020204" pitchFamily="34" charset="0"/>
              <a:ea typeface="Aptos" panose="020B0004020202020204" pitchFamily="34" charset="0"/>
              <a:cs typeface="Times New Roman" panose="02020603050405020304" pitchFamily="18" charset="0"/>
            </a:endParaRPr>
          </a:p>
        </p:txBody>
      </p:sp>
      <p:pic>
        <p:nvPicPr>
          <p:cNvPr id="11" name="Picture 10" descr="A group of people in a convention&#10;&#10;Description automatically generated">
            <a:extLst>
              <a:ext uri="{FF2B5EF4-FFF2-40B4-BE49-F238E27FC236}">
                <a16:creationId xmlns:a16="http://schemas.microsoft.com/office/drawing/2014/main" id="{2B3D1473-2F39-70DC-1651-1973F07D3D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6008" y="1315987"/>
            <a:ext cx="8132782" cy="4937760"/>
          </a:xfrm>
          <a:prstGeom prst="rect">
            <a:avLst/>
          </a:prstGeom>
        </p:spPr>
      </p:pic>
    </p:spTree>
    <p:extLst>
      <p:ext uri="{BB962C8B-B14F-4D97-AF65-F5344CB8AC3E}">
        <p14:creationId xmlns:p14="http://schemas.microsoft.com/office/powerpoint/2010/main" val="3211929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5B467-4B46-5EE6-66BC-03BA5ECC4DF7}"/>
              </a:ext>
            </a:extLst>
          </p:cNvPr>
          <p:cNvSpPr>
            <a:spLocks noGrp="1"/>
          </p:cNvSpPr>
          <p:nvPr>
            <p:ph type="title"/>
          </p:nvPr>
        </p:nvSpPr>
        <p:spPr>
          <a:xfrm>
            <a:off x="468745" y="108880"/>
            <a:ext cx="10515600" cy="924316"/>
          </a:xfrm>
        </p:spPr>
        <p:txBody>
          <a:bodyPr>
            <a:normAutofit/>
          </a:bodyPr>
          <a:lstStyle/>
          <a:p>
            <a:r>
              <a:rPr lang="en-US" sz="4000" dirty="0">
                <a:solidFill>
                  <a:schemeClr val="bg1"/>
                </a:solidFill>
              </a:rPr>
              <a:t>Downloadable Graphics</a:t>
            </a:r>
          </a:p>
        </p:txBody>
      </p:sp>
      <p:sp>
        <p:nvSpPr>
          <p:cNvPr id="3" name="Title 1">
            <a:extLst>
              <a:ext uri="{FF2B5EF4-FFF2-40B4-BE49-F238E27FC236}">
                <a16:creationId xmlns:a16="http://schemas.microsoft.com/office/drawing/2014/main" id="{3918E8F7-DD0A-D0CD-7B77-228D503B2659}"/>
              </a:ext>
            </a:extLst>
          </p:cNvPr>
          <p:cNvSpPr txBox="1">
            <a:spLocks/>
          </p:cNvSpPr>
          <p:nvPr/>
        </p:nvSpPr>
        <p:spPr>
          <a:xfrm>
            <a:off x="10691446" y="6536539"/>
            <a:ext cx="1500554" cy="30636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800" b="1" kern="1200">
                <a:solidFill>
                  <a:srgbClr val="003A70"/>
                </a:solidFill>
                <a:latin typeface="Myriad Pro Light" panose="020B0603030403020204" pitchFamily="34" charset="0"/>
                <a:ea typeface="+mj-ea"/>
                <a:cs typeface="+mj-cs"/>
              </a:defRPr>
            </a:lvl1pPr>
          </a:lstStyle>
          <a:p>
            <a:pPr algn="r"/>
            <a:r>
              <a:rPr lang="en-US" sz="2000" dirty="0"/>
              <a:t>#HFSA2024</a:t>
            </a:r>
          </a:p>
        </p:txBody>
      </p:sp>
      <p:sp>
        <p:nvSpPr>
          <p:cNvPr id="8" name="TextBox 7">
            <a:extLst>
              <a:ext uri="{FF2B5EF4-FFF2-40B4-BE49-F238E27FC236}">
                <a16:creationId xmlns:a16="http://schemas.microsoft.com/office/drawing/2014/main" id="{3468EC43-4A11-4933-F248-60E5A6A05888}"/>
              </a:ext>
            </a:extLst>
          </p:cNvPr>
          <p:cNvSpPr txBox="1"/>
          <p:nvPr/>
        </p:nvSpPr>
        <p:spPr>
          <a:xfrm>
            <a:off x="6682154" y="3689673"/>
            <a:ext cx="3071446" cy="369332"/>
          </a:xfrm>
          <a:prstGeom prst="rect">
            <a:avLst/>
          </a:prstGeom>
          <a:noFill/>
        </p:spPr>
        <p:txBody>
          <a:bodyPr wrap="square">
            <a:spAutoFit/>
          </a:bodyPr>
          <a:lstStyle/>
          <a:p>
            <a:pPr algn="ctr"/>
            <a:r>
              <a:rPr lang="en-US" dirty="0">
                <a:solidFill>
                  <a:schemeClr val="bg1"/>
                </a:solidFill>
                <a:latin typeface="Myriad Pro Light" panose="020B0603030403020204" pitchFamily="34" charset="0"/>
                <a:cs typeface="Calibri"/>
              </a:rPr>
              <a:t>Put screenshot in this space</a:t>
            </a:r>
            <a:endParaRPr lang="en-US" dirty="0">
              <a:solidFill>
                <a:schemeClr val="bg1"/>
              </a:solidFill>
            </a:endParaRPr>
          </a:p>
        </p:txBody>
      </p:sp>
      <p:sp>
        <p:nvSpPr>
          <p:cNvPr id="4" name="TextBox 3">
            <a:extLst>
              <a:ext uri="{FF2B5EF4-FFF2-40B4-BE49-F238E27FC236}">
                <a16:creationId xmlns:a16="http://schemas.microsoft.com/office/drawing/2014/main" id="{18AB489D-7367-7F7A-2569-998F0F9B36A6}"/>
              </a:ext>
            </a:extLst>
          </p:cNvPr>
          <p:cNvSpPr txBox="1"/>
          <p:nvPr/>
        </p:nvSpPr>
        <p:spPr>
          <a:xfrm>
            <a:off x="316345" y="1689518"/>
            <a:ext cx="11125378" cy="776687"/>
          </a:xfrm>
          <a:prstGeom prst="rect">
            <a:avLst/>
          </a:prstGeom>
          <a:noFill/>
        </p:spPr>
        <p:txBody>
          <a:bodyPr wrap="square">
            <a:spAutoFit/>
          </a:bodyPr>
          <a:lstStyle/>
          <a:p>
            <a:pPr>
              <a:lnSpc>
                <a:spcPct val="115000"/>
              </a:lnSpc>
              <a:spcAft>
                <a:spcPts val="800"/>
              </a:spcAft>
            </a:pPr>
            <a:r>
              <a:rPr lang="en-US" sz="2000" kern="100" dirty="0">
                <a:latin typeface="Myriad Pro Light" panose="020B0403030403020204" pitchFamily="34" charset="0"/>
                <a:ea typeface="Aptos" panose="020B0004020202020204" pitchFamily="34" charset="0"/>
                <a:cs typeface="Times New Roman" panose="02020603050405020304" pitchFamily="18" charset="0"/>
              </a:rPr>
              <a:t>All social media graphics can be found in this </a:t>
            </a:r>
            <a:r>
              <a:rPr lang="en-US" sz="2000" kern="100" dirty="0">
                <a:latin typeface="Myriad Pro Light" panose="020B0403030403020204" pitchFamily="34" charset="0"/>
                <a:ea typeface="Aptos" panose="020B0004020202020204" pitchFamily="34" charset="0"/>
                <a:cs typeface="Times New Roman" panose="02020603050405020304" pitchFamily="18" charset="0"/>
                <a:hlinkClick r:id="rId2"/>
              </a:rPr>
              <a:t>shared folder</a:t>
            </a:r>
            <a:r>
              <a:rPr lang="en-US" sz="2000" kern="100" dirty="0">
                <a:latin typeface="Myriad Pro Light" panose="020B0403030403020204" pitchFamily="34" charset="0"/>
                <a:ea typeface="Aptos" panose="020B0004020202020204" pitchFamily="34" charset="0"/>
                <a:cs typeface="Times New Roman" panose="02020603050405020304" pitchFamily="18" charset="0"/>
              </a:rPr>
              <a:t>. If you have trouble accessing these graphics, contact </a:t>
            </a:r>
            <a:r>
              <a:rPr lang="en-US" sz="2000" kern="100" dirty="0">
                <a:latin typeface="Myriad Pro Light" panose="020B0403030403020204" pitchFamily="34" charset="0"/>
                <a:ea typeface="Aptos" panose="020B0004020202020204" pitchFamily="34" charset="0"/>
                <a:cs typeface="Times New Roman" panose="02020603050405020304" pitchFamily="18" charset="0"/>
                <a:hlinkClick r:id="rId3"/>
              </a:rPr>
              <a:t>marketing@hfsa.org</a:t>
            </a:r>
            <a:r>
              <a:rPr lang="en-US" sz="2000" kern="100" dirty="0">
                <a:latin typeface="Myriad Pro Light" panose="020B0403030403020204" pitchFamily="34" charset="0"/>
                <a:ea typeface="Aptos" panose="020B0004020202020204" pitchFamily="34" charset="0"/>
                <a:cs typeface="Times New Roman" panose="02020603050405020304" pitchFamily="18" charset="0"/>
              </a:rPr>
              <a:t>. </a:t>
            </a:r>
            <a:endParaRPr lang="en-US" sz="2000" kern="100" dirty="0">
              <a:effectLst/>
              <a:latin typeface="Myriad Pro Light" panose="020B0403030403020204" pitchFamily="34" charset="0"/>
              <a:ea typeface="Aptos" panose="020B000402020202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FFB69DA3-9FF8-9B31-BB4C-74ED28D14C71}"/>
              </a:ext>
            </a:extLst>
          </p:cNvPr>
          <p:cNvPicPr>
            <a:picLocks noChangeAspect="1"/>
          </p:cNvPicPr>
          <p:nvPr/>
        </p:nvPicPr>
        <p:blipFill>
          <a:blip r:embed="rId4"/>
          <a:stretch>
            <a:fillRect/>
          </a:stretch>
        </p:blipFill>
        <p:spPr>
          <a:xfrm>
            <a:off x="945318" y="2655852"/>
            <a:ext cx="10301363" cy="3471888"/>
          </a:xfrm>
          <a:prstGeom prst="rect">
            <a:avLst/>
          </a:prstGeom>
        </p:spPr>
      </p:pic>
    </p:spTree>
    <p:extLst>
      <p:ext uri="{BB962C8B-B14F-4D97-AF65-F5344CB8AC3E}">
        <p14:creationId xmlns:p14="http://schemas.microsoft.com/office/powerpoint/2010/main" val="597988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16B0-A240-D1D4-E5F7-6907FDF96217}"/>
              </a:ext>
            </a:extLst>
          </p:cNvPr>
          <p:cNvSpPr>
            <a:spLocks noGrp="1"/>
          </p:cNvSpPr>
          <p:nvPr>
            <p:ph type="title"/>
          </p:nvPr>
        </p:nvSpPr>
        <p:spPr>
          <a:xfrm>
            <a:off x="1464120" y="2178583"/>
            <a:ext cx="9263761" cy="1021817"/>
          </a:xfrm>
        </p:spPr>
        <p:txBody>
          <a:bodyPr>
            <a:normAutofit/>
          </a:bodyPr>
          <a:lstStyle/>
          <a:p>
            <a:pPr marL="0" indent="0">
              <a:lnSpc>
                <a:spcPct val="100000"/>
              </a:lnSpc>
              <a:buNone/>
            </a:pPr>
            <a:r>
              <a:rPr lang="en-US" dirty="0"/>
              <a:t>Seeking additional materials?</a:t>
            </a:r>
            <a:endParaRPr lang="en-US" sz="2700" dirty="0"/>
          </a:p>
        </p:txBody>
      </p:sp>
      <p:sp>
        <p:nvSpPr>
          <p:cNvPr id="4" name="TextBox 3">
            <a:extLst>
              <a:ext uri="{FF2B5EF4-FFF2-40B4-BE49-F238E27FC236}">
                <a16:creationId xmlns:a16="http://schemas.microsoft.com/office/drawing/2014/main" id="{FF61B270-9EC3-F803-43A5-318B7BF432D8}"/>
              </a:ext>
            </a:extLst>
          </p:cNvPr>
          <p:cNvSpPr txBox="1"/>
          <p:nvPr/>
        </p:nvSpPr>
        <p:spPr>
          <a:xfrm>
            <a:off x="2039816" y="3429000"/>
            <a:ext cx="8112369" cy="2031325"/>
          </a:xfrm>
          <a:prstGeom prst="rect">
            <a:avLst/>
          </a:prstGeom>
          <a:noFill/>
        </p:spPr>
        <p:txBody>
          <a:bodyPr wrap="square">
            <a:spAutoFit/>
          </a:bodyPr>
          <a:lstStyle/>
          <a:p>
            <a:pPr algn="ctr"/>
            <a:r>
              <a:rPr lang="en-US" sz="1800" dirty="0">
                <a:solidFill>
                  <a:schemeClr val="bg1"/>
                </a:solidFill>
                <a:latin typeface="Myriad Pro Light" panose="020B0603030403020204" pitchFamily="34" charset="0"/>
                <a:cs typeface="Calibri"/>
              </a:rPr>
              <a:t>If you’re looking for additional materials to help promote your involvement in the HFSA Annual Scientific Meeting 2024, please contact the marketing staff:</a:t>
            </a:r>
            <a:br>
              <a:rPr lang="en-US" sz="1800" dirty="0">
                <a:solidFill>
                  <a:schemeClr val="bg1"/>
                </a:solidFill>
                <a:latin typeface="Myriad Pro Light" panose="020B0603030403020204" pitchFamily="34" charset="0"/>
                <a:cs typeface="Calibri"/>
              </a:rPr>
            </a:br>
            <a:br>
              <a:rPr lang="en-US" sz="1800" dirty="0">
                <a:solidFill>
                  <a:schemeClr val="bg1"/>
                </a:solidFill>
                <a:latin typeface="Myriad Pro Light" panose="020B0603030403020204" pitchFamily="34" charset="0"/>
                <a:cs typeface="Calibri"/>
              </a:rPr>
            </a:br>
            <a:r>
              <a:rPr lang="en-US" sz="1800" b="1" dirty="0">
                <a:solidFill>
                  <a:schemeClr val="bg1"/>
                </a:solidFill>
                <a:latin typeface="Myriad Pro Light" panose="020B0603030403020204" pitchFamily="34" charset="0"/>
                <a:cs typeface="Calibri"/>
              </a:rPr>
              <a:t>Aly Altonen</a:t>
            </a:r>
            <a:r>
              <a:rPr lang="en-US" sz="1800" dirty="0">
                <a:solidFill>
                  <a:schemeClr val="bg1"/>
                </a:solidFill>
                <a:latin typeface="Myriad Pro Light" panose="020B0603030403020204" pitchFamily="34" charset="0"/>
                <a:cs typeface="Calibri"/>
              </a:rPr>
              <a:t> – </a:t>
            </a:r>
            <a:r>
              <a:rPr lang="en-US" sz="1800" dirty="0">
                <a:solidFill>
                  <a:schemeClr val="bg1"/>
                </a:solidFill>
                <a:latin typeface="Myriad Pro Light" panose="020B0603030403020204" pitchFamily="34" charset="0"/>
                <a:cs typeface="Calibri"/>
                <a:hlinkClick r:id="rId2">
                  <a:extLst>
                    <a:ext uri="{A12FA001-AC4F-418D-AE19-62706E023703}">
                      <ahyp:hlinkClr xmlns:ahyp="http://schemas.microsoft.com/office/drawing/2018/hyperlinkcolor" val="tx"/>
                    </a:ext>
                  </a:extLst>
                </a:hlinkClick>
              </a:rPr>
              <a:t>aaltonen@hfsa.org</a:t>
            </a:r>
            <a:br>
              <a:rPr lang="en-US" sz="1800" dirty="0">
                <a:solidFill>
                  <a:schemeClr val="bg1"/>
                </a:solidFill>
                <a:latin typeface="Myriad Pro Light" panose="020B0603030403020204" pitchFamily="34" charset="0"/>
                <a:cs typeface="Calibri"/>
              </a:rPr>
            </a:br>
            <a:r>
              <a:rPr lang="en-US" sz="1800" b="1" dirty="0">
                <a:solidFill>
                  <a:schemeClr val="bg1"/>
                </a:solidFill>
                <a:latin typeface="Myriad Pro Light" panose="020B0603030403020204" pitchFamily="34" charset="0"/>
                <a:cs typeface="Calibri"/>
              </a:rPr>
              <a:t>Erica Nieves</a:t>
            </a:r>
            <a:r>
              <a:rPr lang="en-US" sz="1800" dirty="0">
                <a:solidFill>
                  <a:schemeClr val="bg1"/>
                </a:solidFill>
                <a:latin typeface="Myriad Pro Light" panose="020B0603030403020204" pitchFamily="34" charset="0"/>
                <a:cs typeface="Calibri"/>
              </a:rPr>
              <a:t> – </a:t>
            </a:r>
            <a:r>
              <a:rPr lang="en-US" sz="1800" dirty="0">
                <a:solidFill>
                  <a:schemeClr val="bg1"/>
                </a:solidFill>
                <a:latin typeface="Myriad Pro Light" panose="020B0603030403020204" pitchFamily="34" charset="0"/>
                <a:cs typeface="Calibri"/>
                <a:hlinkClick r:id="rId3">
                  <a:extLst>
                    <a:ext uri="{A12FA001-AC4F-418D-AE19-62706E023703}">
                      <ahyp:hlinkClr xmlns:ahyp="http://schemas.microsoft.com/office/drawing/2018/hyperlinkcolor" val="tx"/>
                    </a:ext>
                  </a:extLst>
                </a:hlinkClick>
              </a:rPr>
              <a:t>enieves@hfsa.org</a:t>
            </a:r>
            <a:br>
              <a:rPr lang="en-US" sz="1800" dirty="0">
                <a:solidFill>
                  <a:schemeClr val="bg1"/>
                </a:solidFill>
                <a:latin typeface="Myriad Pro Light" panose="020B0603030403020204" pitchFamily="34" charset="0"/>
                <a:cs typeface="Calibri"/>
              </a:rPr>
            </a:br>
            <a:r>
              <a:rPr lang="en-US" sz="1800" b="1" dirty="0">
                <a:solidFill>
                  <a:schemeClr val="bg1"/>
                </a:solidFill>
                <a:latin typeface="Myriad Pro Light" panose="020B0603030403020204" pitchFamily="34" charset="0"/>
                <a:cs typeface="Calibri"/>
              </a:rPr>
              <a:t>Laura Poko</a:t>
            </a:r>
            <a:r>
              <a:rPr lang="en-US" sz="1800" dirty="0">
                <a:solidFill>
                  <a:schemeClr val="bg1"/>
                </a:solidFill>
                <a:latin typeface="Myriad Pro Light" panose="020B0603030403020204" pitchFamily="34" charset="0"/>
                <a:cs typeface="Calibri"/>
              </a:rPr>
              <a:t> – </a:t>
            </a:r>
            <a:r>
              <a:rPr lang="en-US" sz="1800" dirty="0">
                <a:solidFill>
                  <a:schemeClr val="bg1"/>
                </a:solidFill>
                <a:latin typeface="Myriad Pro Light" panose="020B0603030403020204" pitchFamily="34" charset="0"/>
                <a:cs typeface="Calibri"/>
                <a:hlinkClick r:id="rId4">
                  <a:extLst>
                    <a:ext uri="{A12FA001-AC4F-418D-AE19-62706E023703}">
                      <ahyp:hlinkClr xmlns:ahyp="http://schemas.microsoft.com/office/drawing/2018/hyperlinkcolor" val="tx"/>
                    </a:ext>
                  </a:extLst>
                </a:hlinkClick>
              </a:rPr>
              <a:t>lpoko@hfsa.org</a:t>
            </a:r>
            <a:br>
              <a:rPr lang="en-US" sz="1800" dirty="0">
                <a:solidFill>
                  <a:schemeClr val="bg1"/>
                </a:solidFill>
                <a:latin typeface="Myriad Pro Light" panose="020B0603030403020204" pitchFamily="34" charset="0"/>
                <a:cs typeface="Calibri"/>
              </a:rPr>
            </a:br>
            <a:endParaRPr lang="en-US" dirty="0">
              <a:solidFill>
                <a:schemeClr val="bg1"/>
              </a:solidFill>
              <a:latin typeface="Myriad Pro Light" panose="020B0603030403020204" pitchFamily="34" charset="0"/>
            </a:endParaRPr>
          </a:p>
        </p:txBody>
      </p:sp>
    </p:spTree>
    <p:extLst>
      <p:ext uri="{BB962C8B-B14F-4D97-AF65-F5344CB8AC3E}">
        <p14:creationId xmlns:p14="http://schemas.microsoft.com/office/powerpoint/2010/main" val="2078159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5B467-4B46-5EE6-66BC-03BA5ECC4DF7}"/>
              </a:ext>
            </a:extLst>
          </p:cNvPr>
          <p:cNvSpPr>
            <a:spLocks noGrp="1"/>
          </p:cNvSpPr>
          <p:nvPr>
            <p:ph type="title"/>
          </p:nvPr>
        </p:nvSpPr>
        <p:spPr>
          <a:xfrm>
            <a:off x="468745" y="108880"/>
            <a:ext cx="10515600" cy="924316"/>
          </a:xfrm>
        </p:spPr>
        <p:txBody>
          <a:bodyPr>
            <a:normAutofit/>
          </a:bodyPr>
          <a:lstStyle/>
          <a:p>
            <a:r>
              <a:rPr lang="en-US" sz="4000" dirty="0">
                <a:solidFill>
                  <a:schemeClr val="bg1"/>
                </a:solidFill>
              </a:rPr>
              <a:t>Thank you ASM Faculty!</a:t>
            </a:r>
          </a:p>
        </p:txBody>
      </p:sp>
      <p:sp>
        <p:nvSpPr>
          <p:cNvPr id="3" name="Title 1">
            <a:extLst>
              <a:ext uri="{FF2B5EF4-FFF2-40B4-BE49-F238E27FC236}">
                <a16:creationId xmlns:a16="http://schemas.microsoft.com/office/drawing/2014/main" id="{C56E7B55-4994-E8A0-46A9-65A12128564F}"/>
              </a:ext>
            </a:extLst>
          </p:cNvPr>
          <p:cNvSpPr txBox="1">
            <a:spLocks/>
          </p:cNvSpPr>
          <p:nvPr/>
        </p:nvSpPr>
        <p:spPr>
          <a:xfrm>
            <a:off x="10691446" y="6536539"/>
            <a:ext cx="1500554" cy="30636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800" b="1" kern="1200">
                <a:solidFill>
                  <a:srgbClr val="003A70"/>
                </a:solidFill>
                <a:latin typeface="Myriad Pro Light" panose="020B0603030403020204" pitchFamily="34" charset="0"/>
                <a:ea typeface="+mj-ea"/>
                <a:cs typeface="+mj-cs"/>
              </a:defRPr>
            </a:lvl1pPr>
          </a:lstStyle>
          <a:p>
            <a:pPr algn="r"/>
            <a:r>
              <a:rPr lang="en-US" sz="2000" dirty="0"/>
              <a:t>#HFSA2024</a:t>
            </a:r>
          </a:p>
        </p:txBody>
      </p:sp>
      <p:sp>
        <p:nvSpPr>
          <p:cNvPr id="5" name="TextBox 4">
            <a:extLst>
              <a:ext uri="{FF2B5EF4-FFF2-40B4-BE49-F238E27FC236}">
                <a16:creationId xmlns:a16="http://schemas.microsoft.com/office/drawing/2014/main" id="{01826AA4-E31B-92E3-9056-45609DC9A305}"/>
              </a:ext>
            </a:extLst>
          </p:cNvPr>
          <p:cNvSpPr txBox="1"/>
          <p:nvPr/>
        </p:nvSpPr>
        <p:spPr>
          <a:xfrm>
            <a:off x="468745" y="1582340"/>
            <a:ext cx="11125378" cy="3293209"/>
          </a:xfrm>
          <a:prstGeom prst="rect">
            <a:avLst/>
          </a:prstGeom>
          <a:noFill/>
        </p:spPr>
        <p:txBody>
          <a:bodyPr wrap="square" lIns="91440" tIns="45720" rIns="91440" bIns="45720" anchor="t">
            <a:spAutoFit/>
          </a:bodyPr>
          <a:lstStyle/>
          <a:p>
            <a:pPr marL="0" indent="0">
              <a:buNone/>
            </a:pPr>
            <a:r>
              <a:rPr lang="en-US" sz="1600" dirty="0">
                <a:solidFill>
                  <a:srgbClr val="53565A"/>
                </a:solidFill>
                <a:latin typeface="Arial"/>
                <a:cs typeface="Calibri"/>
              </a:rPr>
              <a:t>The HFSA Annual Scientific Meeting (ASM) is the foremost event in the field of heart failure – and we couldn’t do it without you! This year’s meeting will be held September 27-30 at the Georgia World Congress Center and the new Signia by Hilton Atlanta in Atlanta, GA.</a:t>
            </a:r>
            <a:br>
              <a:rPr lang="en-US" sz="1600" dirty="0">
                <a:solidFill>
                  <a:srgbClr val="53565A"/>
                </a:solidFill>
                <a:latin typeface="Arial"/>
                <a:cs typeface="Calibri"/>
              </a:rPr>
            </a:br>
            <a:br>
              <a:rPr lang="en-US" sz="1600" dirty="0">
                <a:solidFill>
                  <a:srgbClr val="53565A"/>
                </a:solidFill>
                <a:latin typeface="Arial"/>
                <a:cs typeface="Calibri"/>
              </a:rPr>
            </a:br>
            <a:r>
              <a:rPr lang="en-US" sz="1600" dirty="0">
                <a:solidFill>
                  <a:srgbClr val="53565A"/>
                </a:solidFill>
                <a:latin typeface="Arial"/>
                <a:cs typeface="Calibri"/>
              </a:rPr>
              <a:t>Active participation from HFSA faculty, abstract presenters, and session moderators is pivotal to further heart failure education and training for medical professionals across the globe.​</a:t>
            </a:r>
            <a:br>
              <a:rPr lang="en-US" sz="1600" dirty="0">
                <a:solidFill>
                  <a:srgbClr val="53565A"/>
                </a:solidFill>
                <a:latin typeface="Arial"/>
                <a:cs typeface="Calibri"/>
              </a:rPr>
            </a:br>
            <a:br>
              <a:rPr lang="en-US" sz="1600" dirty="0">
                <a:solidFill>
                  <a:srgbClr val="53565A"/>
                </a:solidFill>
                <a:latin typeface="Arial"/>
                <a:cs typeface="Calibri"/>
              </a:rPr>
            </a:br>
            <a:r>
              <a:rPr lang="en-US" sz="1600" dirty="0">
                <a:solidFill>
                  <a:srgbClr val="53565A"/>
                </a:solidFill>
                <a:latin typeface="Arial"/>
                <a:cs typeface="Calibri"/>
              </a:rPr>
              <a:t>We not only rely on your expertise and participation, but we also ask that you promote your great work to advance this important event and medical specialty.​</a:t>
            </a:r>
            <a:br>
              <a:rPr lang="en-US" sz="1600" dirty="0">
                <a:solidFill>
                  <a:srgbClr val="53565A"/>
                </a:solidFill>
                <a:latin typeface="Arial"/>
                <a:cs typeface="Calibri"/>
              </a:rPr>
            </a:br>
            <a:br>
              <a:rPr lang="en-US" sz="1600" dirty="0">
                <a:solidFill>
                  <a:srgbClr val="53565A"/>
                </a:solidFill>
                <a:latin typeface="Arial"/>
                <a:cs typeface="Calibri"/>
              </a:rPr>
            </a:br>
            <a:r>
              <a:rPr lang="en-US" sz="1600" dirty="0">
                <a:solidFill>
                  <a:srgbClr val="53565A"/>
                </a:solidFill>
                <a:latin typeface="Arial"/>
                <a:cs typeface="Calibri"/>
              </a:rPr>
              <a:t>The following toolkit provides a variety of resources you can leverage to help promote your important participation at the ASM.</a:t>
            </a:r>
          </a:p>
          <a:p>
            <a:pPr marL="0" indent="0">
              <a:buNone/>
            </a:pPr>
            <a:endParaRPr lang="en-US" sz="1600" dirty="0">
              <a:solidFill>
                <a:srgbClr val="53565A"/>
              </a:solidFill>
              <a:latin typeface="Arial"/>
              <a:cs typeface="Calibri"/>
            </a:endParaRPr>
          </a:p>
        </p:txBody>
      </p:sp>
    </p:spTree>
    <p:extLst>
      <p:ext uri="{BB962C8B-B14F-4D97-AF65-F5344CB8AC3E}">
        <p14:creationId xmlns:p14="http://schemas.microsoft.com/office/powerpoint/2010/main" val="1342239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5B467-4B46-5EE6-66BC-03BA5ECC4DF7}"/>
              </a:ext>
            </a:extLst>
          </p:cNvPr>
          <p:cNvSpPr>
            <a:spLocks noGrp="1"/>
          </p:cNvSpPr>
          <p:nvPr>
            <p:ph type="title"/>
          </p:nvPr>
        </p:nvSpPr>
        <p:spPr>
          <a:xfrm>
            <a:off x="457022" y="108880"/>
            <a:ext cx="5861717" cy="924316"/>
          </a:xfrm>
        </p:spPr>
        <p:txBody>
          <a:bodyPr>
            <a:noAutofit/>
          </a:bodyPr>
          <a:lstStyle/>
          <a:p>
            <a:r>
              <a:rPr lang="en-US" sz="3000" dirty="0">
                <a:solidFill>
                  <a:schemeClr val="bg1"/>
                </a:solidFill>
              </a:rPr>
              <a:t>Top 4 Ways to Promote Your Participation in ASM 2024</a:t>
            </a:r>
          </a:p>
        </p:txBody>
      </p:sp>
      <p:sp>
        <p:nvSpPr>
          <p:cNvPr id="3" name="Title 1">
            <a:extLst>
              <a:ext uri="{FF2B5EF4-FFF2-40B4-BE49-F238E27FC236}">
                <a16:creationId xmlns:a16="http://schemas.microsoft.com/office/drawing/2014/main" id="{C70C7FFC-89B6-6DA8-94D3-1A19F78D33DB}"/>
              </a:ext>
            </a:extLst>
          </p:cNvPr>
          <p:cNvSpPr txBox="1">
            <a:spLocks/>
          </p:cNvSpPr>
          <p:nvPr/>
        </p:nvSpPr>
        <p:spPr>
          <a:xfrm>
            <a:off x="10691446" y="6536539"/>
            <a:ext cx="1500554" cy="30636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800" b="1" kern="1200">
                <a:solidFill>
                  <a:srgbClr val="003A70"/>
                </a:solidFill>
                <a:latin typeface="Myriad Pro Light" panose="020B0603030403020204" pitchFamily="34" charset="0"/>
                <a:ea typeface="+mj-ea"/>
                <a:cs typeface="+mj-cs"/>
              </a:defRPr>
            </a:lvl1pPr>
          </a:lstStyle>
          <a:p>
            <a:pPr algn="r"/>
            <a:r>
              <a:rPr lang="en-US" sz="2000" dirty="0"/>
              <a:t>#HFSA2024</a:t>
            </a:r>
          </a:p>
        </p:txBody>
      </p:sp>
      <p:sp>
        <p:nvSpPr>
          <p:cNvPr id="4" name="TextBox 3">
            <a:extLst>
              <a:ext uri="{FF2B5EF4-FFF2-40B4-BE49-F238E27FC236}">
                <a16:creationId xmlns:a16="http://schemas.microsoft.com/office/drawing/2014/main" id="{B0C47873-6B91-63D8-2FAE-F9171935FEBC}"/>
              </a:ext>
            </a:extLst>
          </p:cNvPr>
          <p:cNvSpPr txBox="1"/>
          <p:nvPr/>
        </p:nvSpPr>
        <p:spPr>
          <a:xfrm>
            <a:off x="468745" y="1582340"/>
            <a:ext cx="10621286" cy="2062103"/>
          </a:xfrm>
          <a:prstGeom prst="rect">
            <a:avLst/>
          </a:prstGeom>
          <a:noFill/>
        </p:spPr>
        <p:txBody>
          <a:bodyPr wrap="square">
            <a:spAutoFit/>
          </a:bodyPr>
          <a:lstStyle/>
          <a:p>
            <a:pPr marL="342900" indent="-342900">
              <a:buFont typeface="+mj-lt"/>
              <a:buAutoNum type="arabicPeriod"/>
            </a:pPr>
            <a:r>
              <a:rPr lang="en-US" sz="1600" dirty="0">
                <a:solidFill>
                  <a:srgbClr val="53565A"/>
                </a:solidFill>
                <a:latin typeface="Arial"/>
                <a:cs typeface="Calibri"/>
              </a:rPr>
              <a:t>Plan to share a consistent drumbeat of </a:t>
            </a:r>
            <a:r>
              <a:rPr lang="en-US" sz="1600" b="1" dirty="0">
                <a:solidFill>
                  <a:srgbClr val="C00000"/>
                </a:solidFill>
                <a:latin typeface="Arial"/>
                <a:cs typeface="Calibri"/>
              </a:rPr>
              <a:t>social media posts </a:t>
            </a:r>
            <a:r>
              <a:rPr lang="en-US" sz="1600" dirty="0">
                <a:solidFill>
                  <a:srgbClr val="53565A"/>
                </a:solidFill>
                <a:latin typeface="Arial"/>
                <a:cs typeface="Calibri"/>
              </a:rPr>
              <a:t>leading up to and during the ASM.</a:t>
            </a:r>
            <a:br>
              <a:rPr lang="en-US" sz="1600" dirty="0">
                <a:solidFill>
                  <a:srgbClr val="53565A"/>
                </a:solidFill>
                <a:latin typeface="Arial"/>
                <a:cs typeface="Calibri"/>
              </a:rPr>
            </a:br>
            <a:endParaRPr lang="en-US" sz="1600" dirty="0">
              <a:solidFill>
                <a:srgbClr val="53565A"/>
              </a:solidFill>
              <a:latin typeface="Arial"/>
              <a:cs typeface="Calibri"/>
            </a:endParaRPr>
          </a:p>
          <a:p>
            <a:pPr marL="342900" indent="-342900">
              <a:buFont typeface="+mj-lt"/>
              <a:buAutoNum type="arabicPeriod"/>
            </a:pPr>
            <a:r>
              <a:rPr lang="en-US" sz="1600" dirty="0">
                <a:solidFill>
                  <a:srgbClr val="53565A"/>
                </a:solidFill>
                <a:latin typeface="Arial"/>
                <a:cs typeface="Calibri"/>
              </a:rPr>
              <a:t>Coordinate with your communications department to send out a </a:t>
            </a:r>
            <a:r>
              <a:rPr lang="en-US" sz="1600" b="1" dirty="0">
                <a:solidFill>
                  <a:srgbClr val="C00000"/>
                </a:solidFill>
                <a:latin typeface="Arial"/>
                <a:cs typeface="Calibri"/>
              </a:rPr>
              <a:t>press release, email, or post in their newsletter</a:t>
            </a:r>
            <a:r>
              <a:rPr lang="en-US" sz="1600" dirty="0">
                <a:solidFill>
                  <a:srgbClr val="53565A"/>
                </a:solidFill>
                <a:latin typeface="Arial"/>
                <a:cs typeface="Calibri"/>
              </a:rPr>
              <a:t> about your ASM participation.</a:t>
            </a:r>
            <a:br>
              <a:rPr lang="en-US" sz="1600" dirty="0">
                <a:solidFill>
                  <a:srgbClr val="53565A"/>
                </a:solidFill>
                <a:latin typeface="Arial"/>
                <a:cs typeface="Calibri"/>
              </a:rPr>
            </a:br>
            <a:endParaRPr lang="en-US" sz="1600" dirty="0">
              <a:solidFill>
                <a:srgbClr val="53565A"/>
              </a:solidFill>
              <a:latin typeface="Arial"/>
              <a:cs typeface="Calibri"/>
            </a:endParaRPr>
          </a:p>
          <a:p>
            <a:pPr marL="342900" indent="-342900">
              <a:buFont typeface="+mj-lt"/>
              <a:buAutoNum type="arabicPeriod"/>
            </a:pPr>
            <a:r>
              <a:rPr lang="en-US" sz="1600" dirty="0">
                <a:solidFill>
                  <a:srgbClr val="53565A"/>
                </a:solidFill>
                <a:latin typeface="Arial"/>
                <a:cs typeface="Calibri"/>
              </a:rPr>
              <a:t>Add ASM</a:t>
            </a:r>
            <a:r>
              <a:rPr lang="en-US" sz="1600" b="1" dirty="0">
                <a:solidFill>
                  <a:srgbClr val="53565A"/>
                </a:solidFill>
                <a:latin typeface="Arial"/>
                <a:cs typeface="Calibri"/>
              </a:rPr>
              <a:t> </a:t>
            </a:r>
            <a:r>
              <a:rPr lang="en-US" sz="1600" b="1" dirty="0">
                <a:solidFill>
                  <a:srgbClr val="C00000"/>
                </a:solidFill>
                <a:latin typeface="Arial"/>
                <a:cs typeface="Calibri"/>
              </a:rPr>
              <a:t>badges</a:t>
            </a:r>
            <a:r>
              <a:rPr lang="en-US" sz="1600" b="1" dirty="0">
                <a:solidFill>
                  <a:srgbClr val="53565A"/>
                </a:solidFill>
                <a:latin typeface="Arial"/>
                <a:cs typeface="Calibri"/>
              </a:rPr>
              <a:t> </a:t>
            </a:r>
            <a:r>
              <a:rPr lang="en-US" sz="1600" dirty="0">
                <a:solidFill>
                  <a:srgbClr val="53565A"/>
                </a:solidFill>
                <a:latin typeface="Arial"/>
                <a:cs typeface="Calibri"/>
              </a:rPr>
              <a:t>to your email signature to identify yourself as a presenter.</a:t>
            </a:r>
            <a:br>
              <a:rPr lang="en-US" sz="1600" dirty="0">
                <a:solidFill>
                  <a:srgbClr val="53565A"/>
                </a:solidFill>
                <a:latin typeface="Arial"/>
                <a:cs typeface="Calibri"/>
              </a:rPr>
            </a:br>
            <a:endParaRPr lang="en-US" sz="1600" dirty="0">
              <a:solidFill>
                <a:srgbClr val="53565A"/>
              </a:solidFill>
              <a:latin typeface="Arial"/>
              <a:cs typeface="Calibri"/>
            </a:endParaRPr>
          </a:p>
          <a:p>
            <a:pPr marL="342900" indent="-342900">
              <a:buFont typeface="+mj-lt"/>
              <a:buAutoNum type="arabicPeriod"/>
            </a:pPr>
            <a:r>
              <a:rPr lang="en-US" sz="1600" dirty="0">
                <a:solidFill>
                  <a:srgbClr val="53565A"/>
                </a:solidFill>
                <a:latin typeface="Arial"/>
                <a:cs typeface="Calibri"/>
              </a:rPr>
              <a:t>Encourage your colleagues and friends to join you in </a:t>
            </a:r>
            <a:r>
              <a:rPr lang="en-US" sz="1600" b="1" dirty="0">
                <a:solidFill>
                  <a:srgbClr val="C00000"/>
                </a:solidFill>
                <a:latin typeface="Arial"/>
                <a:cs typeface="Calibri"/>
              </a:rPr>
              <a:t>registering to attend </a:t>
            </a:r>
            <a:r>
              <a:rPr lang="en-US" sz="1600" dirty="0">
                <a:solidFill>
                  <a:srgbClr val="53565A"/>
                </a:solidFill>
                <a:latin typeface="Arial"/>
                <a:cs typeface="Calibri"/>
              </a:rPr>
              <a:t>the ASM.</a:t>
            </a:r>
            <a:endParaRPr lang="en-US" sz="1600" dirty="0">
              <a:solidFill>
                <a:srgbClr val="53565A"/>
              </a:solidFill>
              <a:latin typeface="Arial"/>
              <a:cs typeface="Arial"/>
            </a:endParaRPr>
          </a:p>
        </p:txBody>
      </p:sp>
    </p:spTree>
    <p:extLst>
      <p:ext uri="{BB962C8B-B14F-4D97-AF65-F5344CB8AC3E}">
        <p14:creationId xmlns:p14="http://schemas.microsoft.com/office/powerpoint/2010/main" val="3141230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5B467-4B46-5EE6-66BC-03BA5ECC4DF7}"/>
              </a:ext>
            </a:extLst>
          </p:cNvPr>
          <p:cNvSpPr>
            <a:spLocks noGrp="1"/>
          </p:cNvSpPr>
          <p:nvPr>
            <p:ph type="title"/>
          </p:nvPr>
        </p:nvSpPr>
        <p:spPr>
          <a:xfrm>
            <a:off x="468745" y="108880"/>
            <a:ext cx="10515600" cy="924316"/>
          </a:xfrm>
        </p:spPr>
        <p:txBody>
          <a:bodyPr>
            <a:normAutofit/>
          </a:bodyPr>
          <a:lstStyle/>
          <a:p>
            <a:r>
              <a:rPr lang="en-US" sz="4000" dirty="0">
                <a:solidFill>
                  <a:schemeClr val="bg1"/>
                </a:solidFill>
              </a:rPr>
              <a:t>Helpful Rules of Thumb</a:t>
            </a:r>
          </a:p>
        </p:txBody>
      </p:sp>
      <p:sp>
        <p:nvSpPr>
          <p:cNvPr id="3" name="Title 1">
            <a:extLst>
              <a:ext uri="{FF2B5EF4-FFF2-40B4-BE49-F238E27FC236}">
                <a16:creationId xmlns:a16="http://schemas.microsoft.com/office/drawing/2014/main" id="{4B9ECED9-8A7E-4770-2245-8B905070411E}"/>
              </a:ext>
            </a:extLst>
          </p:cNvPr>
          <p:cNvSpPr txBox="1">
            <a:spLocks/>
          </p:cNvSpPr>
          <p:nvPr/>
        </p:nvSpPr>
        <p:spPr>
          <a:xfrm>
            <a:off x="10691446" y="6536539"/>
            <a:ext cx="1500554" cy="30636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800" b="1" kern="1200">
                <a:solidFill>
                  <a:srgbClr val="003A70"/>
                </a:solidFill>
                <a:latin typeface="Myriad Pro Light" panose="020B0603030403020204" pitchFamily="34" charset="0"/>
                <a:ea typeface="+mj-ea"/>
                <a:cs typeface="+mj-cs"/>
              </a:defRPr>
            </a:lvl1pPr>
          </a:lstStyle>
          <a:p>
            <a:pPr algn="r"/>
            <a:r>
              <a:rPr lang="en-US" sz="2000" dirty="0"/>
              <a:t>#HFSA2024</a:t>
            </a:r>
          </a:p>
        </p:txBody>
      </p:sp>
      <p:sp>
        <p:nvSpPr>
          <p:cNvPr id="5" name="TextBox 4">
            <a:extLst>
              <a:ext uri="{FF2B5EF4-FFF2-40B4-BE49-F238E27FC236}">
                <a16:creationId xmlns:a16="http://schemas.microsoft.com/office/drawing/2014/main" id="{DFE5610A-1251-ADA5-A566-F2F83B6B7795}"/>
              </a:ext>
            </a:extLst>
          </p:cNvPr>
          <p:cNvSpPr txBox="1"/>
          <p:nvPr/>
        </p:nvSpPr>
        <p:spPr>
          <a:xfrm>
            <a:off x="468744" y="1505356"/>
            <a:ext cx="11289502" cy="4109330"/>
          </a:xfrm>
          <a:prstGeom prst="rect">
            <a:avLst/>
          </a:prstGeom>
          <a:noFill/>
        </p:spPr>
        <p:txBody>
          <a:bodyPr wrap="square">
            <a:spAutoFit/>
          </a:bodyPr>
          <a:lstStyle/>
          <a:p>
            <a:pPr>
              <a:lnSpc>
                <a:spcPct val="150000"/>
              </a:lnSpc>
            </a:pPr>
            <a:r>
              <a:rPr lang="en-US" sz="1600" b="1" dirty="0">
                <a:solidFill>
                  <a:srgbClr val="003A70"/>
                </a:solidFill>
                <a:latin typeface="Arial"/>
                <a:cs typeface="Calibri"/>
              </a:rPr>
              <a:t>DO</a:t>
            </a:r>
            <a:r>
              <a:rPr lang="en-US" sz="1600" dirty="0">
                <a:solidFill>
                  <a:srgbClr val="53565A"/>
                </a:solidFill>
                <a:latin typeface="Arial"/>
                <a:cs typeface="Calibri"/>
              </a:rPr>
              <a:t> promote and reference that you will be attending the HFSA Annual Scientific Meeting (ASM).</a:t>
            </a:r>
          </a:p>
          <a:p>
            <a:pPr>
              <a:lnSpc>
                <a:spcPct val="150000"/>
              </a:lnSpc>
            </a:pPr>
            <a:r>
              <a:rPr lang="en-US" sz="1600" b="1" dirty="0">
                <a:solidFill>
                  <a:srgbClr val="003A70"/>
                </a:solidFill>
                <a:latin typeface="Arial"/>
                <a:cs typeface="Calibri"/>
              </a:rPr>
              <a:t>DO</a:t>
            </a:r>
            <a:r>
              <a:rPr lang="en-US" sz="1600" dirty="0">
                <a:solidFill>
                  <a:srgbClr val="53565A"/>
                </a:solidFill>
                <a:latin typeface="Arial"/>
                <a:cs typeface="Calibri"/>
              </a:rPr>
              <a:t> adhere to all meeting embargo policies.</a:t>
            </a:r>
          </a:p>
          <a:p>
            <a:pPr>
              <a:lnSpc>
                <a:spcPct val="150000"/>
              </a:lnSpc>
            </a:pPr>
            <a:r>
              <a:rPr lang="en-US" sz="1600" b="1" dirty="0">
                <a:solidFill>
                  <a:srgbClr val="C00000"/>
                </a:solidFill>
                <a:latin typeface="Arial"/>
                <a:cs typeface="Calibri"/>
              </a:rPr>
              <a:t>DON’T</a:t>
            </a:r>
            <a:r>
              <a:rPr lang="en-US" sz="1600" dirty="0">
                <a:solidFill>
                  <a:srgbClr val="53565A"/>
                </a:solidFill>
                <a:latin typeface="Arial"/>
                <a:cs typeface="Calibri"/>
              </a:rPr>
              <a:t> capture, transmit, or redistribute data presented at the meeting – this may preclude its later publication in a scientific journal. Adhere to embargo policies and do not jeopardize your colleagues’ work.</a:t>
            </a:r>
          </a:p>
          <a:p>
            <a:pPr>
              <a:lnSpc>
                <a:spcPct val="150000"/>
              </a:lnSpc>
            </a:pPr>
            <a:r>
              <a:rPr lang="en-US" sz="1600" b="1" dirty="0">
                <a:solidFill>
                  <a:srgbClr val="C00000"/>
                </a:solidFill>
                <a:latin typeface="Arial"/>
                <a:cs typeface="Calibri"/>
              </a:rPr>
              <a:t>DON’T</a:t>
            </a:r>
            <a:r>
              <a:rPr lang="en-US" sz="1600" dirty="0">
                <a:solidFill>
                  <a:srgbClr val="53565A"/>
                </a:solidFill>
                <a:latin typeface="Arial"/>
                <a:cs typeface="Calibri"/>
              </a:rPr>
              <a:t> post copyrighted or trademarked material or material protected by other intellectual property rights.</a:t>
            </a:r>
          </a:p>
          <a:p>
            <a:pPr>
              <a:lnSpc>
                <a:spcPct val="150000"/>
              </a:lnSpc>
            </a:pPr>
            <a:r>
              <a:rPr lang="en-US" sz="1600" b="1" dirty="0">
                <a:solidFill>
                  <a:srgbClr val="C00000"/>
                </a:solidFill>
                <a:latin typeface="Arial"/>
                <a:cs typeface="Calibri"/>
              </a:rPr>
              <a:t>DON’T</a:t>
            </a:r>
            <a:r>
              <a:rPr lang="en-US" sz="1600" dirty="0">
                <a:solidFill>
                  <a:srgbClr val="53565A"/>
                </a:solidFill>
                <a:latin typeface="Arial"/>
                <a:cs typeface="Calibri"/>
              </a:rPr>
              <a:t> use HFSA social media platforms to comment on medical, legal, or litigious matters.</a:t>
            </a:r>
          </a:p>
          <a:p>
            <a:pPr>
              <a:lnSpc>
                <a:spcPct val="150000"/>
              </a:lnSpc>
            </a:pPr>
            <a:r>
              <a:rPr lang="en-US" sz="1600" b="1" dirty="0">
                <a:solidFill>
                  <a:srgbClr val="C00000"/>
                </a:solidFill>
                <a:latin typeface="Arial"/>
                <a:cs typeface="Calibri"/>
              </a:rPr>
              <a:t>DON’T</a:t>
            </a:r>
            <a:r>
              <a:rPr lang="en-US" sz="1600" dirty="0">
                <a:solidFill>
                  <a:srgbClr val="53565A"/>
                </a:solidFill>
                <a:latin typeface="Arial"/>
                <a:cs typeface="Calibri"/>
              </a:rPr>
              <a:t> post derogatory, demeaning, inflammatory, offensive, disrespectful, hateful, sales-oriented, or otherwise inappropriate comments.</a:t>
            </a:r>
          </a:p>
          <a:p>
            <a:pPr>
              <a:lnSpc>
                <a:spcPct val="150000"/>
              </a:lnSpc>
            </a:pPr>
            <a:endParaRPr lang="en-US" sz="1600" dirty="0">
              <a:solidFill>
                <a:srgbClr val="53565A"/>
              </a:solidFill>
              <a:latin typeface="Arial"/>
              <a:cs typeface="Calibri"/>
            </a:endParaRPr>
          </a:p>
          <a:p>
            <a:pPr marL="0" indent="0">
              <a:lnSpc>
                <a:spcPct val="150000"/>
              </a:lnSpc>
              <a:buNone/>
            </a:pPr>
            <a:endParaRPr lang="en-US" sz="1600" dirty="0">
              <a:solidFill>
                <a:srgbClr val="53565A"/>
              </a:solidFill>
              <a:latin typeface="Arial"/>
              <a:cs typeface="Calibri"/>
            </a:endParaRPr>
          </a:p>
          <a:p>
            <a:pPr marL="0" indent="0">
              <a:lnSpc>
                <a:spcPct val="150000"/>
              </a:lnSpc>
              <a:buNone/>
            </a:pPr>
            <a:endParaRPr lang="en-US" sz="1600" dirty="0">
              <a:solidFill>
                <a:srgbClr val="53565A"/>
              </a:solidFill>
              <a:latin typeface="Arial"/>
              <a:cs typeface="Calibri"/>
            </a:endParaRPr>
          </a:p>
        </p:txBody>
      </p:sp>
    </p:spTree>
    <p:extLst>
      <p:ext uri="{BB962C8B-B14F-4D97-AF65-F5344CB8AC3E}">
        <p14:creationId xmlns:p14="http://schemas.microsoft.com/office/powerpoint/2010/main" val="845530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5B467-4B46-5EE6-66BC-03BA5ECC4DF7}"/>
              </a:ext>
            </a:extLst>
          </p:cNvPr>
          <p:cNvSpPr>
            <a:spLocks noGrp="1"/>
          </p:cNvSpPr>
          <p:nvPr>
            <p:ph type="title"/>
          </p:nvPr>
        </p:nvSpPr>
        <p:spPr>
          <a:xfrm>
            <a:off x="468745" y="108880"/>
            <a:ext cx="10515600" cy="924316"/>
          </a:xfrm>
        </p:spPr>
        <p:txBody>
          <a:bodyPr>
            <a:normAutofit/>
          </a:bodyPr>
          <a:lstStyle/>
          <a:p>
            <a:r>
              <a:rPr lang="en-US" sz="3200" dirty="0">
                <a:solidFill>
                  <a:schemeClr val="bg1"/>
                </a:solidFill>
              </a:rPr>
              <a:t>Tips for Successful ASM Social Promotion</a:t>
            </a:r>
          </a:p>
        </p:txBody>
      </p:sp>
      <p:sp>
        <p:nvSpPr>
          <p:cNvPr id="3" name="Title 1">
            <a:extLst>
              <a:ext uri="{FF2B5EF4-FFF2-40B4-BE49-F238E27FC236}">
                <a16:creationId xmlns:a16="http://schemas.microsoft.com/office/drawing/2014/main" id="{667F6122-D084-05ED-E9F2-20A4B6163751}"/>
              </a:ext>
            </a:extLst>
          </p:cNvPr>
          <p:cNvSpPr txBox="1">
            <a:spLocks/>
          </p:cNvSpPr>
          <p:nvPr/>
        </p:nvSpPr>
        <p:spPr>
          <a:xfrm>
            <a:off x="10691446" y="6536539"/>
            <a:ext cx="1500554" cy="30636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800" b="1" kern="1200">
                <a:solidFill>
                  <a:srgbClr val="003A70"/>
                </a:solidFill>
                <a:latin typeface="Myriad Pro Light" panose="020B0603030403020204" pitchFamily="34" charset="0"/>
                <a:ea typeface="+mj-ea"/>
                <a:cs typeface="+mj-cs"/>
              </a:defRPr>
            </a:lvl1pPr>
          </a:lstStyle>
          <a:p>
            <a:pPr algn="r"/>
            <a:r>
              <a:rPr lang="en-US" sz="2000" dirty="0"/>
              <a:t>#HFSA2024</a:t>
            </a:r>
          </a:p>
        </p:txBody>
      </p:sp>
      <p:sp>
        <p:nvSpPr>
          <p:cNvPr id="4" name="TextBox 3">
            <a:extLst>
              <a:ext uri="{FF2B5EF4-FFF2-40B4-BE49-F238E27FC236}">
                <a16:creationId xmlns:a16="http://schemas.microsoft.com/office/drawing/2014/main" id="{7B2ECD4D-FE4D-4816-AAC6-018FCA8CC36F}"/>
              </a:ext>
            </a:extLst>
          </p:cNvPr>
          <p:cNvSpPr txBox="1"/>
          <p:nvPr/>
        </p:nvSpPr>
        <p:spPr>
          <a:xfrm>
            <a:off x="468745" y="1582340"/>
            <a:ext cx="11125378" cy="4975721"/>
          </a:xfrm>
          <a:prstGeom prst="rect">
            <a:avLst/>
          </a:prstGeom>
          <a:noFill/>
        </p:spPr>
        <p:txBody>
          <a:bodyPr wrap="square" lIns="91440" tIns="45720" rIns="91440" bIns="45720" anchor="t">
            <a:spAutoFit/>
          </a:body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3A70"/>
                </a:solidFill>
                <a:effectLst/>
                <a:uLnTx/>
                <a:uFillTx/>
                <a:latin typeface="Arial"/>
                <a:ea typeface="+mn-ea"/>
                <a:cs typeface="Calibri"/>
              </a:rPr>
              <a:t>Promote your session and ASM registration</a:t>
            </a:r>
            <a:r>
              <a:rPr kumimoji="0" lang="en-US" sz="1800" b="0" i="0" u="none" strike="noStrike" kern="1200" cap="none" spc="0" normalizeH="0" baseline="0" noProof="0" dirty="0">
                <a:ln>
                  <a:noFill/>
                </a:ln>
                <a:solidFill>
                  <a:srgbClr val="53565A"/>
                </a:solidFill>
                <a:effectLst/>
                <a:uLnTx/>
                <a:uFillTx/>
                <a:latin typeface="Arial"/>
                <a:ea typeface="+mn-ea"/>
                <a:cs typeface="Calibri"/>
              </a:rPr>
              <a:t> – When your session is confirmed, promote your </a:t>
            </a:r>
            <a:r>
              <a:rPr kumimoji="0" lang="en-US" sz="1800" b="0" i="0" u="none" strike="noStrike" kern="1200" cap="none" spc="0" normalizeH="0" baseline="0" noProof="0">
                <a:ln>
                  <a:noFill/>
                </a:ln>
                <a:solidFill>
                  <a:srgbClr val="53565A"/>
                </a:solidFill>
                <a:effectLst/>
                <a:uLnTx/>
                <a:uFillTx/>
                <a:latin typeface="Arial"/>
                <a:ea typeface="+mn-ea"/>
                <a:cs typeface="Calibri"/>
              </a:rPr>
              <a:t>participation at the ASM via social media. Let colleagues know you’re registered</a:t>
            </a:r>
            <a:r>
              <a:rPr lang="en-US">
                <a:solidFill>
                  <a:srgbClr val="53565A"/>
                </a:solidFill>
                <a:latin typeface="Arial"/>
                <a:cs typeface="Calibri"/>
              </a:rPr>
              <a:t>.</a:t>
            </a:r>
            <a:endParaRPr kumimoji="0" lang="en-US" sz="1800" b="0" i="0" u="none" strike="noStrike" kern="1200" cap="none" spc="0" normalizeH="0" baseline="0" noProof="0" dirty="0">
              <a:ln>
                <a:noFill/>
              </a:ln>
              <a:solidFill>
                <a:srgbClr val="53565A"/>
              </a:solidFill>
              <a:effectLst/>
              <a:uLnTx/>
              <a:uFillTx/>
              <a:latin typeface="Arial"/>
              <a:ea typeface="+mn-ea"/>
              <a:cs typeface="Calibri"/>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3A70"/>
                </a:solidFill>
                <a:effectLst/>
                <a:uLnTx/>
                <a:uFillTx/>
                <a:latin typeface="Arial"/>
                <a:ea typeface="+mn-ea"/>
                <a:cs typeface="Calibri"/>
              </a:rPr>
              <a:t>Build interest in your session early</a:t>
            </a:r>
            <a:r>
              <a:rPr kumimoji="0" lang="en-US" sz="1800" b="0" i="0" u="none" strike="noStrike" kern="1200" cap="none" spc="0" normalizeH="0" baseline="0" noProof="0" dirty="0">
                <a:ln>
                  <a:noFill/>
                </a:ln>
                <a:solidFill>
                  <a:srgbClr val="53565A"/>
                </a:solidFill>
                <a:effectLst/>
                <a:uLnTx/>
                <a:uFillTx/>
                <a:latin typeface="Arial"/>
                <a:ea typeface="+mn-ea"/>
                <a:cs typeface="Calibri"/>
              </a:rPr>
              <a:t> – In addition to using your own social media channels to promote your ASM participation, coordinate with your organization’s communications department to promote your session as well.</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3A70"/>
                </a:solidFill>
                <a:effectLst/>
                <a:uLnTx/>
                <a:uFillTx/>
                <a:latin typeface="Arial"/>
                <a:ea typeface="+mn-ea"/>
                <a:cs typeface="Calibri"/>
              </a:rPr>
              <a:t>One month out – increase your promotion </a:t>
            </a:r>
            <a:r>
              <a:rPr kumimoji="0" lang="en-US" sz="1800" b="0" i="0" u="none" strike="noStrike" kern="1200" cap="none" spc="0" normalizeH="0" baseline="0" noProof="0" dirty="0">
                <a:ln>
                  <a:noFill/>
                </a:ln>
                <a:solidFill>
                  <a:srgbClr val="53565A"/>
                </a:solidFill>
                <a:effectLst/>
                <a:uLnTx/>
                <a:uFillTx/>
                <a:latin typeface="Arial"/>
                <a:ea typeface="+mn-ea"/>
                <a:cs typeface="Calibri"/>
              </a:rPr>
              <a:t>– Start talking about what attendees can look forward to during your session at the ASM. You can even consider engaging in some pre-session Q&amp;As to drive interest.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3A70"/>
                </a:solidFill>
                <a:effectLst/>
                <a:uLnTx/>
                <a:uFillTx/>
                <a:latin typeface="Arial"/>
                <a:ea typeface="+mn-ea"/>
                <a:cs typeface="Calibri"/>
              </a:rPr>
              <a:t>Don’t forget to post live from the ASM </a:t>
            </a:r>
            <a:r>
              <a:rPr kumimoji="0" lang="en-US" sz="1800" b="0" i="0" u="none" strike="noStrike" kern="1200" cap="none" spc="0" normalizeH="0" baseline="0" noProof="0" dirty="0">
                <a:ln>
                  <a:noFill/>
                </a:ln>
                <a:solidFill>
                  <a:srgbClr val="53565A"/>
                </a:solidFill>
                <a:effectLst/>
                <a:uLnTx/>
                <a:uFillTx/>
                <a:latin typeface="Arial"/>
                <a:ea typeface="+mn-ea"/>
                <a:cs typeface="Calibri"/>
              </a:rPr>
              <a:t>– Share your favorite experiences and sessions while at the ASM.</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3A70"/>
                </a:solidFill>
                <a:effectLst/>
                <a:uLnTx/>
                <a:uFillTx/>
                <a:latin typeface="Arial"/>
                <a:ea typeface="+mn-ea"/>
                <a:cs typeface="Calibri"/>
              </a:rPr>
              <a:t>Use multimedia in your posts </a:t>
            </a:r>
            <a:r>
              <a:rPr kumimoji="0" lang="en-US" sz="1800" b="0" i="0" u="none" strike="noStrike" kern="1200" cap="none" spc="0" normalizeH="0" baseline="0" noProof="0" dirty="0">
                <a:ln>
                  <a:noFill/>
                </a:ln>
                <a:solidFill>
                  <a:srgbClr val="53565A"/>
                </a:solidFill>
                <a:effectLst/>
                <a:uLnTx/>
                <a:uFillTx/>
                <a:latin typeface="Arial"/>
                <a:ea typeface="+mn-ea"/>
                <a:cs typeface="Calibri"/>
              </a:rPr>
              <a:t>– Ask colleagues to take photos and video to share and bring your session alive online.</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3A70"/>
                </a:solidFill>
                <a:effectLst/>
                <a:uLnTx/>
                <a:uFillTx/>
                <a:latin typeface="Arial"/>
                <a:ea typeface="+mn-ea"/>
                <a:cs typeface="Calibri"/>
              </a:rPr>
              <a:t>Always use the hashtag </a:t>
            </a:r>
            <a:r>
              <a:rPr kumimoji="0" lang="en-US" sz="1800" b="1" i="0" u="none" strike="noStrike" kern="1200" cap="none" spc="0" normalizeH="0" baseline="0" noProof="0" dirty="0">
                <a:ln>
                  <a:noFill/>
                </a:ln>
                <a:solidFill>
                  <a:srgbClr val="C00000"/>
                </a:solidFill>
                <a:effectLst/>
                <a:uLnTx/>
                <a:uFillTx/>
                <a:latin typeface="Arial"/>
                <a:ea typeface="+mn-ea"/>
                <a:cs typeface="Calibri"/>
              </a:rPr>
              <a:t>#HFSA2024 </a:t>
            </a:r>
            <a:r>
              <a:rPr kumimoji="0" lang="en-US" sz="1800" b="0" i="0" u="none" strike="noStrike" kern="1200" cap="none" spc="0" normalizeH="0" baseline="0" noProof="0" dirty="0">
                <a:ln>
                  <a:noFill/>
                </a:ln>
                <a:solidFill>
                  <a:srgbClr val="53565A"/>
                </a:solidFill>
                <a:effectLst/>
                <a:uLnTx/>
                <a:uFillTx/>
                <a:latin typeface="Arial"/>
                <a:ea typeface="+mn-ea"/>
                <a:cs typeface="Calibri"/>
              </a:rPr>
              <a:t>– This makes finding and re-sharing your content easy for everyone.</a:t>
            </a:r>
          </a:p>
        </p:txBody>
      </p:sp>
    </p:spTree>
    <p:extLst>
      <p:ext uri="{BB962C8B-B14F-4D97-AF65-F5344CB8AC3E}">
        <p14:creationId xmlns:p14="http://schemas.microsoft.com/office/powerpoint/2010/main" val="1930300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5B467-4B46-5EE6-66BC-03BA5ECC4DF7}"/>
              </a:ext>
            </a:extLst>
          </p:cNvPr>
          <p:cNvSpPr>
            <a:spLocks noGrp="1"/>
          </p:cNvSpPr>
          <p:nvPr>
            <p:ph type="title"/>
          </p:nvPr>
        </p:nvSpPr>
        <p:spPr>
          <a:xfrm>
            <a:off x="468745" y="108880"/>
            <a:ext cx="10515600" cy="924316"/>
          </a:xfrm>
        </p:spPr>
        <p:txBody>
          <a:bodyPr>
            <a:normAutofit/>
          </a:bodyPr>
          <a:lstStyle/>
          <a:p>
            <a:r>
              <a:rPr lang="en-US" sz="4000" dirty="0">
                <a:solidFill>
                  <a:schemeClr val="bg1"/>
                </a:solidFill>
              </a:rPr>
              <a:t>Jump Into ASM Social Media</a:t>
            </a:r>
          </a:p>
        </p:txBody>
      </p:sp>
      <p:sp>
        <p:nvSpPr>
          <p:cNvPr id="3" name="Title 1">
            <a:extLst>
              <a:ext uri="{FF2B5EF4-FFF2-40B4-BE49-F238E27FC236}">
                <a16:creationId xmlns:a16="http://schemas.microsoft.com/office/drawing/2014/main" id="{29EE18B5-34DE-4D1F-4ED2-C93DA71C5060}"/>
              </a:ext>
            </a:extLst>
          </p:cNvPr>
          <p:cNvSpPr txBox="1">
            <a:spLocks/>
          </p:cNvSpPr>
          <p:nvPr/>
        </p:nvSpPr>
        <p:spPr>
          <a:xfrm>
            <a:off x="10691446" y="6536539"/>
            <a:ext cx="1500554" cy="30636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800" b="1" kern="1200">
                <a:solidFill>
                  <a:srgbClr val="003A70"/>
                </a:solidFill>
                <a:latin typeface="Myriad Pro Light" panose="020B0603030403020204" pitchFamily="34" charset="0"/>
                <a:ea typeface="+mj-ea"/>
                <a:cs typeface="+mj-cs"/>
              </a:defRPr>
            </a:lvl1pPr>
          </a:lstStyle>
          <a:p>
            <a:pPr algn="r"/>
            <a:r>
              <a:rPr lang="en-US" sz="2000" dirty="0"/>
              <a:t>#HFSA2024</a:t>
            </a:r>
          </a:p>
        </p:txBody>
      </p:sp>
      <p:sp>
        <p:nvSpPr>
          <p:cNvPr id="4" name="Content Placeholder 2">
            <a:extLst>
              <a:ext uri="{FF2B5EF4-FFF2-40B4-BE49-F238E27FC236}">
                <a16:creationId xmlns:a16="http://schemas.microsoft.com/office/drawing/2014/main" id="{5E213729-CED9-B1FC-D4C6-1C6542518D83}"/>
              </a:ext>
            </a:extLst>
          </p:cNvPr>
          <p:cNvSpPr txBox="1">
            <a:spLocks/>
          </p:cNvSpPr>
          <p:nvPr/>
        </p:nvSpPr>
        <p:spPr>
          <a:xfrm>
            <a:off x="2202702" y="1934683"/>
            <a:ext cx="7030675" cy="104297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b="1" kern="1200">
                <a:solidFill>
                  <a:srgbClr val="003A70"/>
                </a:solidFill>
                <a:latin typeface="Myriad Pro Light"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0" kern="1200">
                <a:solidFill>
                  <a:srgbClr val="003A70"/>
                </a:solidFill>
                <a:latin typeface="Myriad Pro Light"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kern="1200">
                <a:solidFill>
                  <a:srgbClr val="53565A"/>
                </a:solidFill>
                <a:latin typeface="Myriad Pro Light"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rgbClr val="53565A"/>
                </a:solidFill>
                <a:latin typeface="Myriad Pro Light"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rgbClr val="53565A"/>
                </a:solidFill>
                <a:latin typeface="Myriad Pro Light"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dirty="0">
                <a:solidFill>
                  <a:srgbClr val="53565A"/>
                </a:solidFill>
                <a:cs typeface="Calibri"/>
              </a:rPr>
              <a:t>Follow and share your ASM participation on Twitter. Include </a:t>
            </a:r>
            <a:r>
              <a:rPr lang="en-US" sz="1800" dirty="0">
                <a:solidFill>
                  <a:srgbClr val="C00000"/>
                </a:solidFill>
                <a:cs typeface="Calibri"/>
              </a:rPr>
              <a:t>#HFSA2024 </a:t>
            </a:r>
            <a:r>
              <a:rPr lang="en-US" sz="1800" dirty="0">
                <a:solidFill>
                  <a:srgbClr val="53565A"/>
                </a:solidFill>
                <a:cs typeface="Calibri"/>
              </a:rPr>
              <a:t>to make your posts easy to find and retweet.</a:t>
            </a:r>
          </a:p>
          <a:p>
            <a:pPr marL="0" indent="0">
              <a:lnSpc>
                <a:spcPct val="100000"/>
              </a:lnSpc>
              <a:buFont typeface="Arial" panose="020B0604020202020204" pitchFamily="34" charset="0"/>
              <a:buNone/>
            </a:pPr>
            <a:r>
              <a:rPr lang="en-US" sz="1800" dirty="0">
                <a:solidFill>
                  <a:srgbClr val="53565A"/>
                </a:solidFill>
                <a:cs typeface="Calibri"/>
              </a:rPr>
              <a:t>Follow us on Twitter: </a:t>
            </a:r>
            <a:r>
              <a:rPr lang="en-US" sz="1800" dirty="0">
                <a:solidFill>
                  <a:srgbClr val="53565A"/>
                </a:solidFill>
                <a:cs typeface="Calibri"/>
                <a:hlinkClick r:id="rId2"/>
              </a:rPr>
              <a:t>twitter.com/HFSA</a:t>
            </a:r>
            <a:endParaRPr lang="en-US" sz="1800" dirty="0">
              <a:solidFill>
                <a:srgbClr val="53565A"/>
              </a:solidFill>
              <a:cs typeface="Arial"/>
            </a:endParaRPr>
          </a:p>
        </p:txBody>
      </p:sp>
      <p:pic>
        <p:nvPicPr>
          <p:cNvPr id="5" name="Picture 2" descr="witter Logo transparent PNG - StickPNG">
            <a:extLst>
              <a:ext uri="{FF2B5EF4-FFF2-40B4-BE49-F238E27FC236}">
                <a16:creationId xmlns:a16="http://schemas.microsoft.com/office/drawing/2014/main" id="{9D5C073B-38D3-58E2-5CF1-842C20A292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016" y="1768825"/>
            <a:ext cx="1438275" cy="13906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nkedin Icon Square transparent PNG - StickPNG">
            <a:extLst>
              <a:ext uri="{FF2B5EF4-FFF2-40B4-BE49-F238E27FC236}">
                <a16:creationId xmlns:a16="http://schemas.microsoft.com/office/drawing/2014/main" id="{41059AB1-490A-4C7D-FA74-03DF477BC9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140" y="4142850"/>
            <a:ext cx="962025" cy="97155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EAF457CF-05C8-4B71-1626-210B460CC137}"/>
              </a:ext>
            </a:extLst>
          </p:cNvPr>
          <p:cNvSpPr txBox="1">
            <a:spLocks/>
          </p:cNvSpPr>
          <p:nvPr/>
        </p:nvSpPr>
        <p:spPr>
          <a:xfrm>
            <a:off x="2202702" y="4142854"/>
            <a:ext cx="7030675" cy="971546"/>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b="1" dirty="0">
                <a:solidFill>
                  <a:srgbClr val="53565A"/>
                </a:solidFill>
                <a:latin typeface="Myriad Pro Light" panose="020B0603030403020204" pitchFamily="34" charset="0"/>
                <a:cs typeface="Calibri"/>
              </a:rPr>
              <a:t>Follow and share your ASM participation on LinkedIn. Include </a:t>
            </a:r>
            <a:r>
              <a:rPr lang="en-US" sz="1800" b="1" dirty="0">
                <a:solidFill>
                  <a:srgbClr val="C00000"/>
                </a:solidFill>
                <a:latin typeface="Myriad Pro Light" panose="020B0603030403020204" pitchFamily="34" charset="0"/>
                <a:cs typeface="Calibri"/>
              </a:rPr>
              <a:t>#HFSA2024 </a:t>
            </a:r>
            <a:r>
              <a:rPr lang="en-US" sz="1800" b="1" dirty="0">
                <a:solidFill>
                  <a:srgbClr val="53565A"/>
                </a:solidFill>
                <a:latin typeface="Myriad Pro Light" panose="020B0603030403020204" pitchFamily="34" charset="0"/>
                <a:cs typeface="Calibri"/>
              </a:rPr>
              <a:t>to make your posts easy to find and share.</a:t>
            </a:r>
          </a:p>
          <a:p>
            <a:pPr marL="0" indent="0">
              <a:lnSpc>
                <a:spcPct val="100000"/>
              </a:lnSpc>
              <a:buFont typeface="Arial" panose="020B0604020202020204" pitchFamily="34" charset="0"/>
              <a:buNone/>
            </a:pPr>
            <a:r>
              <a:rPr lang="en-US" sz="1800" b="1" dirty="0">
                <a:solidFill>
                  <a:srgbClr val="53565A"/>
                </a:solidFill>
                <a:latin typeface="Myriad Pro Light" panose="020B0603030403020204" pitchFamily="34" charset="0"/>
                <a:cs typeface="Calibri"/>
              </a:rPr>
              <a:t>Follow us on LinkedIn: </a:t>
            </a:r>
            <a:r>
              <a:rPr lang="en-US" sz="1800" b="1" dirty="0">
                <a:solidFill>
                  <a:srgbClr val="53565A"/>
                </a:solidFill>
                <a:latin typeface="Myriad Pro Light" panose="020B0603030403020204" pitchFamily="34" charset="0"/>
                <a:cs typeface="Calibri"/>
                <a:hlinkClick r:id="rId5"/>
              </a:rPr>
              <a:t>linkedin.com/company/hfsa</a:t>
            </a:r>
            <a:endParaRPr lang="en-US" sz="1800" b="1" dirty="0">
              <a:solidFill>
                <a:srgbClr val="53565A"/>
              </a:solidFill>
              <a:latin typeface="Myriad Pro Light" panose="020B0603030403020204" pitchFamily="34" charset="0"/>
              <a:cs typeface="Arial"/>
            </a:endParaRPr>
          </a:p>
        </p:txBody>
      </p:sp>
      <p:cxnSp>
        <p:nvCxnSpPr>
          <p:cNvPr id="8" name="Straight Connector 7">
            <a:extLst>
              <a:ext uri="{FF2B5EF4-FFF2-40B4-BE49-F238E27FC236}">
                <a16:creationId xmlns:a16="http://schemas.microsoft.com/office/drawing/2014/main" id="{1206C9BB-01F0-152D-E738-F2B2FBDF61E1}"/>
              </a:ext>
            </a:extLst>
          </p:cNvPr>
          <p:cNvCxnSpPr/>
          <p:nvPr/>
        </p:nvCxnSpPr>
        <p:spPr>
          <a:xfrm>
            <a:off x="592016" y="3496112"/>
            <a:ext cx="8641361" cy="0"/>
          </a:xfrm>
          <a:prstGeom prst="line">
            <a:avLst/>
          </a:prstGeom>
          <a:ln w="19050">
            <a:solidFill>
              <a:srgbClr val="53565A"/>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19667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33F46DA-3A51-1B80-BBF7-5DB626B3A766}"/>
              </a:ext>
            </a:extLst>
          </p:cNvPr>
          <p:cNvSpPr/>
          <p:nvPr/>
        </p:nvSpPr>
        <p:spPr>
          <a:xfrm>
            <a:off x="6074872" y="3898966"/>
            <a:ext cx="3854574" cy="1801991"/>
          </a:xfrm>
          <a:prstGeom prst="rect">
            <a:avLst/>
          </a:prstGeom>
          <a:solidFill>
            <a:srgbClr val="003A70"/>
          </a:solidFill>
          <a:ln>
            <a:solidFill>
              <a:srgbClr val="003A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AEB81C8-1312-826C-B9AE-7715005ED774}"/>
              </a:ext>
            </a:extLst>
          </p:cNvPr>
          <p:cNvSpPr/>
          <p:nvPr/>
        </p:nvSpPr>
        <p:spPr>
          <a:xfrm>
            <a:off x="6074872" y="1868777"/>
            <a:ext cx="3854574" cy="1801991"/>
          </a:xfrm>
          <a:prstGeom prst="rect">
            <a:avLst/>
          </a:prstGeom>
          <a:solidFill>
            <a:srgbClr val="003A70"/>
          </a:solidFill>
          <a:ln>
            <a:solidFill>
              <a:srgbClr val="003A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5B467-4B46-5EE6-66BC-03BA5ECC4DF7}"/>
              </a:ext>
            </a:extLst>
          </p:cNvPr>
          <p:cNvSpPr>
            <a:spLocks noGrp="1"/>
          </p:cNvSpPr>
          <p:nvPr>
            <p:ph type="title"/>
          </p:nvPr>
        </p:nvSpPr>
        <p:spPr>
          <a:xfrm>
            <a:off x="468745" y="108880"/>
            <a:ext cx="10515600" cy="924316"/>
          </a:xfrm>
        </p:spPr>
        <p:txBody>
          <a:bodyPr>
            <a:normAutofit/>
          </a:bodyPr>
          <a:lstStyle/>
          <a:p>
            <a:r>
              <a:rPr lang="en-US" sz="4000" dirty="0">
                <a:solidFill>
                  <a:schemeClr val="bg1"/>
                </a:solidFill>
              </a:rPr>
              <a:t>ASM 2024 Logos</a:t>
            </a:r>
          </a:p>
        </p:txBody>
      </p:sp>
      <p:sp>
        <p:nvSpPr>
          <p:cNvPr id="3" name="Title 1">
            <a:extLst>
              <a:ext uri="{FF2B5EF4-FFF2-40B4-BE49-F238E27FC236}">
                <a16:creationId xmlns:a16="http://schemas.microsoft.com/office/drawing/2014/main" id="{5059A97B-B2E8-A960-0E7F-F4BC38DF4A13}"/>
              </a:ext>
            </a:extLst>
          </p:cNvPr>
          <p:cNvSpPr txBox="1">
            <a:spLocks/>
          </p:cNvSpPr>
          <p:nvPr/>
        </p:nvSpPr>
        <p:spPr>
          <a:xfrm>
            <a:off x="10691446" y="6536539"/>
            <a:ext cx="1500554" cy="30636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800" b="1" kern="1200">
                <a:solidFill>
                  <a:srgbClr val="003A70"/>
                </a:solidFill>
                <a:latin typeface="Myriad Pro Light" panose="020B0603030403020204" pitchFamily="34" charset="0"/>
                <a:ea typeface="+mj-ea"/>
                <a:cs typeface="+mj-cs"/>
              </a:defRPr>
            </a:lvl1pPr>
          </a:lstStyle>
          <a:p>
            <a:pPr algn="r"/>
            <a:r>
              <a:rPr lang="en-US" sz="2000" dirty="0"/>
              <a:t>#HFSA2024</a:t>
            </a:r>
          </a:p>
        </p:txBody>
      </p:sp>
      <p:pic>
        <p:nvPicPr>
          <p:cNvPr id="13" name="Picture 12">
            <a:extLst>
              <a:ext uri="{FF2B5EF4-FFF2-40B4-BE49-F238E27FC236}">
                <a16:creationId xmlns:a16="http://schemas.microsoft.com/office/drawing/2014/main" id="{C941A4FE-6AAA-4916-DC0F-25247BFA90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9506" y="2095881"/>
            <a:ext cx="3546343" cy="1324337"/>
          </a:xfrm>
          <a:prstGeom prst="rect">
            <a:avLst/>
          </a:prstGeom>
        </p:spPr>
      </p:pic>
      <p:pic>
        <p:nvPicPr>
          <p:cNvPr id="15" name="Picture 14">
            <a:extLst>
              <a:ext uri="{FF2B5EF4-FFF2-40B4-BE49-F238E27FC236}">
                <a16:creationId xmlns:a16="http://schemas.microsoft.com/office/drawing/2014/main" id="{6F151224-DF42-C361-8F71-9DF5717D1A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9506" y="4025526"/>
            <a:ext cx="3546343" cy="1564454"/>
          </a:xfrm>
          <a:prstGeom prst="rect">
            <a:avLst/>
          </a:prstGeom>
        </p:spPr>
      </p:pic>
      <p:pic>
        <p:nvPicPr>
          <p:cNvPr id="17" name="Picture 16">
            <a:extLst>
              <a:ext uri="{FF2B5EF4-FFF2-40B4-BE49-F238E27FC236}">
                <a16:creationId xmlns:a16="http://schemas.microsoft.com/office/drawing/2014/main" id="{35671AAA-0391-8E3F-E95F-0CBCF8D34B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5467" y="4002080"/>
            <a:ext cx="3546343" cy="1564454"/>
          </a:xfrm>
          <a:prstGeom prst="rect">
            <a:avLst/>
          </a:prstGeom>
        </p:spPr>
      </p:pic>
      <p:pic>
        <p:nvPicPr>
          <p:cNvPr id="19" name="Picture 18">
            <a:extLst>
              <a:ext uri="{FF2B5EF4-FFF2-40B4-BE49-F238E27FC236}">
                <a16:creationId xmlns:a16="http://schemas.microsoft.com/office/drawing/2014/main" id="{35E9B414-3965-FDD2-266D-8338951F59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5467" y="2095881"/>
            <a:ext cx="3546343" cy="1324337"/>
          </a:xfrm>
          <a:prstGeom prst="rect">
            <a:avLst/>
          </a:prstGeom>
        </p:spPr>
      </p:pic>
    </p:spTree>
    <p:extLst>
      <p:ext uri="{BB962C8B-B14F-4D97-AF65-F5344CB8AC3E}">
        <p14:creationId xmlns:p14="http://schemas.microsoft.com/office/powerpoint/2010/main" val="2436751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5B467-4B46-5EE6-66BC-03BA5ECC4DF7}"/>
              </a:ext>
            </a:extLst>
          </p:cNvPr>
          <p:cNvSpPr>
            <a:spLocks noGrp="1"/>
          </p:cNvSpPr>
          <p:nvPr>
            <p:ph type="title"/>
          </p:nvPr>
        </p:nvSpPr>
        <p:spPr>
          <a:xfrm>
            <a:off x="468745" y="108880"/>
            <a:ext cx="10515600" cy="924316"/>
          </a:xfrm>
        </p:spPr>
        <p:txBody>
          <a:bodyPr>
            <a:normAutofit/>
          </a:bodyPr>
          <a:lstStyle/>
          <a:p>
            <a:r>
              <a:rPr lang="en-US" sz="4000" dirty="0">
                <a:solidFill>
                  <a:schemeClr val="bg1"/>
                </a:solidFill>
              </a:rPr>
              <a:t>Sample Social Media Posts - Speakers</a:t>
            </a:r>
          </a:p>
        </p:txBody>
      </p:sp>
      <p:sp>
        <p:nvSpPr>
          <p:cNvPr id="3" name="Title 1">
            <a:extLst>
              <a:ext uri="{FF2B5EF4-FFF2-40B4-BE49-F238E27FC236}">
                <a16:creationId xmlns:a16="http://schemas.microsoft.com/office/drawing/2014/main" id="{0FC500E8-33BE-F98E-8993-F063F24CF387}"/>
              </a:ext>
            </a:extLst>
          </p:cNvPr>
          <p:cNvSpPr txBox="1">
            <a:spLocks/>
          </p:cNvSpPr>
          <p:nvPr/>
        </p:nvSpPr>
        <p:spPr>
          <a:xfrm>
            <a:off x="10691446" y="6536539"/>
            <a:ext cx="1500554" cy="30636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800" b="1" kern="1200">
                <a:solidFill>
                  <a:srgbClr val="003A70"/>
                </a:solidFill>
                <a:latin typeface="Myriad Pro Light" panose="020B0603030403020204" pitchFamily="34" charset="0"/>
                <a:ea typeface="+mj-ea"/>
                <a:cs typeface="+mj-cs"/>
              </a:defRPr>
            </a:lvl1pPr>
          </a:lstStyle>
          <a:p>
            <a:pPr algn="r"/>
            <a:r>
              <a:rPr lang="en-US" sz="2000" dirty="0"/>
              <a:t>#HFSA2024</a:t>
            </a:r>
          </a:p>
        </p:txBody>
      </p:sp>
      <p:sp>
        <p:nvSpPr>
          <p:cNvPr id="9" name="TextBox 8">
            <a:extLst>
              <a:ext uri="{FF2B5EF4-FFF2-40B4-BE49-F238E27FC236}">
                <a16:creationId xmlns:a16="http://schemas.microsoft.com/office/drawing/2014/main" id="{548BBB80-F1D6-00C3-559A-2CCCE54870A8}"/>
              </a:ext>
            </a:extLst>
          </p:cNvPr>
          <p:cNvSpPr txBox="1"/>
          <p:nvPr/>
        </p:nvSpPr>
        <p:spPr>
          <a:xfrm>
            <a:off x="6682154" y="3689673"/>
            <a:ext cx="3071446" cy="369332"/>
          </a:xfrm>
          <a:prstGeom prst="rect">
            <a:avLst/>
          </a:prstGeom>
          <a:noFill/>
        </p:spPr>
        <p:txBody>
          <a:bodyPr wrap="square">
            <a:spAutoFit/>
          </a:bodyPr>
          <a:lstStyle/>
          <a:p>
            <a:pPr algn="ctr"/>
            <a:r>
              <a:rPr lang="en-US" dirty="0">
                <a:solidFill>
                  <a:schemeClr val="bg1"/>
                </a:solidFill>
                <a:latin typeface="Myriad Pro Light" panose="020B0603030403020204" pitchFamily="34" charset="0"/>
                <a:cs typeface="Calibri"/>
              </a:rPr>
              <a:t>Put screenshot in this space</a:t>
            </a:r>
            <a:endParaRPr lang="en-US" dirty="0">
              <a:solidFill>
                <a:schemeClr val="bg1"/>
              </a:solidFill>
            </a:endParaRPr>
          </a:p>
        </p:txBody>
      </p:sp>
      <p:sp>
        <p:nvSpPr>
          <p:cNvPr id="4" name="TextBox 3">
            <a:extLst>
              <a:ext uri="{FF2B5EF4-FFF2-40B4-BE49-F238E27FC236}">
                <a16:creationId xmlns:a16="http://schemas.microsoft.com/office/drawing/2014/main" id="{892A3183-705E-9307-99DB-896ED37400DE}"/>
              </a:ext>
            </a:extLst>
          </p:cNvPr>
          <p:cNvSpPr txBox="1"/>
          <p:nvPr/>
        </p:nvSpPr>
        <p:spPr>
          <a:xfrm>
            <a:off x="468745" y="1582340"/>
            <a:ext cx="11125378" cy="4190699"/>
          </a:xfrm>
          <a:prstGeom prst="rect">
            <a:avLst/>
          </a:prstGeom>
          <a:noFill/>
        </p:spPr>
        <p:txBody>
          <a:bodyPr wrap="square">
            <a:spAutoFit/>
          </a:bodyPr>
          <a:lstStyle/>
          <a:p>
            <a:pPr marL="0" marR="0">
              <a:lnSpc>
                <a:spcPct val="115000"/>
              </a:lnSpc>
              <a:spcBef>
                <a:spcPts val="0"/>
              </a:spcBef>
              <a:spcAft>
                <a:spcPts val="800"/>
              </a:spcAft>
            </a:pPr>
            <a:r>
              <a:rPr lang="en-US" sz="2000" b="1" kern="100" dirty="0">
                <a:effectLst/>
                <a:latin typeface="Myriad Pro Light" panose="020B0403030403020204" pitchFamily="34" charset="0"/>
                <a:ea typeface="Aptos" panose="020B0004020202020204" pitchFamily="34" charset="0"/>
                <a:cs typeface="Times New Roman" panose="02020603050405020304" pitchFamily="18" charset="0"/>
              </a:rPr>
              <a:t>Speakers</a:t>
            </a:r>
            <a:endParaRPr lang="en-US" sz="2000" kern="100" dirty="0">
              <a:effectLst/>
              <a:latin typeface="Myriad Pro Light" panose="020B0403030403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Myriad Pro Light" panose="020B0403030403020204" pitchFamily="34" charset="0"/>
                <a:ea typeface="Aptos" panose="020B0004020202020204" pitchFamily="34" charset="0"/>
                <a:cs typeface="Times New Roman" panose="02020603050405020304" pitchFamily="18" charset="0"/>
              </a:rPr>
              <a:t>It’s official! I’m speaking at #HFSA2024 in Atlanta September 27-30. </a:t>
            </a:r>
            <a:r>
              <a:rPr lang="en-US" sz="1800" b="1" kern="100" dirty="0">
                <a:effectLst/>
                <a:latin typeface="Myriad Pro Light" panose="020B0403030403020204" pitchFamily="34" charset="0"/>
                <a:ea typeface="Aptos" panose="020B0004020202020204" pitchFamily="34" charset="0"/>
                <a:cs typeface="Times New Roman" panose="02020603050405020304" pitchFamily="18" charset="0"/>
              </a:rPr>
              <a:t>ADD SESSION NAME/DETAILS </a:t>
            </a:r>
            <a:r>
              <a:rPr lang="en-US" sz="1800" kern="100" dirty="0">
                <a:effectLst/>
                <a:latin typeface="Myriad Pro Light" panose="020B0403030403020204" pitchFamily="34" charset="0"/>
                <a:ea typeface="Aptos" panose="020B0004020202020204" pitchFamily="34" charset="0"/>
                <a:cs typeface="Times New Roman" panose="02020603050405020304" pitchFamily="18" charset="0"/>
              </a:rPr>
              <a:t>Register at HFSA.org/ASM2024 </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Myriad Pro Light" panose="020B0403030403020204" pitchFamily="34" charset="0"/>
                <a:ea typeface="Aptos" panose="020B0004020202020204" pitchFamily="34" charset="0"/>
                <a:cs typeface="Times New Roman" panose="02020603050405020304" pitchFamily="18" charset="0"/>
              </a:rPr>
              <a:t>I’m speaking at #HFSA2024 in Atlanta September 27-30. Don’t miss my session </a:t>
            </a:r>
            <a:r>
              <a:rPr lang="en-US" sz="1800" b="1" kern="100" dirty="0">
                <a:effectLst/>
                <a:latin typeface="Myriad Pro Light" panose="020B0403030403020204" pitchFamily="34" charset="0"/>
                <a:ea typeface="Aptos" panose="020B0004020202020204" pitchFamily="34" charset="0"/>
                <a:cs typeface="Times New Roman" panose="02020603050405020304" pitchFamily="18" charset="0"/>
              </a:rPr>
              <a:t>ADD SESSION NAME/DETAILS</a:t>
            </a:r>
            <a:r>
              <a:rPr lang="en-US" sz="1800" kern="100" dirty="0">
                <a:effectLst/>
                <a:latin typeface="Myriad Pro Light" panose="020B0403030403020204" pitchFamily="34" charset="0"/>
                <a:ea typeface="Aptos" panose="020B0004020202020204" pitchFamily="34" charset="0"/>
                <a:cs typeface="Times New Roman" panose="02020603050405020304" pitchFamily="18" charset="0"/>
              </a:rPr>
              <a:t>. Go to HFSA.org/ASM2024 to register. ​</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Myriad Pro Light" panose="020B0403030403020204" pitchFamily="34" charset="0"/>
                <a:ea typeface="Aptos" panose="020B0004020202020204" pitchFamily="34" charset="0"/>
                <a:cs typeface="Times New Roman" panose="02020603050405020304" pitchFamily="18" charset="0"/>
              </a:rPr>
              <a:t>Atlanta is the place to be from September 27-30! Don’t miss my session </a:t>
            </a:r>
            <a:r>
              <a:rPr lang="en-US" sz="1800" b="1" kern="100" dirty="0" err="1">
                <a:effectLst/>
                <a:latin typeface="Myriad Pro Light" panose="020B0403030403020204" pitchFamily="34" charset="0"/>
                <a:ea typeface="Aptos" panose="020B0004020202020204" pitchFamily="34" charset="0"/>
                <a:cs typeface="Times New Roman" panose="02020603050405020304" pitchFamily="18" charset="0"/>
              </a:rPr>
              <a:t>SESSION</a:t>
            </a:r>
            <a:r>
              <a:rPr lang="en-US" sz="1800" b="1" kern="100" dirty="0">
                <a:effectLst/>
                <a:latin typeface="Myriad Pro Light" panose="020B0403030403020204" pitchFamily="34" charset="0"/>
                <a:ea typeface="Aptos" panose="020B0004020202020204" pitchFamily="34" charset="0"/>
                <a:cs typeface="Times New Roman" panose="02020603050405020304" pitchFamily="18" charset="0"/>
              </a:rPr>
              <a:t> NAME </a:t>
            </a:r>
            <a:r>
              <a:rPr lang="en-US" sz="1800" kern="100" dirty="0">
                <a:effectLst/>
                <a:latin typeface="Myriad Pro Light" panose="020B0403030403020204" pitchFamily="34" charset="0"/>
                <a:ea typeface="Aptos" panose="020B0004020202020204" pitchFamily="34" charset="0"/>
                <a:cs typeface="Times New Roman" panose="02020603050405020304" pitchFamily="18" charset="0"/>
              </a:rPr>
              <a:t>at #HFSA2024. Register now to meet me there: HFSA.org/ASM2024 ​</a:t>
            </a:r>
          </a:p>
          <a:p>
            <a:pPr marL="0" marR="0">
              <a:lnSpc>
                <a:spcPct val="115000"/>
              </a:lnSpc>
              <a:spcBef>
                <a:spcPts val="0"/>
              </a:spcBef>
              <a:spcAft>
                <a:spcPts val="800"/>
              </a:spcAft>
            </a:pPr>
            <a:r>
              <a:rPr lang="en-US" sz="1800" kern="100" dirty="0">
                <a:effectLst/>
                <a:latin typeface="Myriad Pro Light" panose="020B0403030403020204" pitchFamily="34" charset="0"/>
                <a:ea typeface="Aptos" panose="020B0004020202020204" pitchFamily="34" charset="0"/>
                <a:cs typeface="Times New Roman" panose="02020603050405020304" pitchFamily="18" charset="0"/>
              </a:rPr>
              <a:t> </a:t>
            </a:r>
          </a:p>
          <a:p>
            <a:pPr marL="0" marR="0">
              <a:lnSpc>
                <a:spcPct val="115000"/>
              </a:lnSpc>
              <a:spcBef>
                <a:spcPts val="0"/>
              </a:spcBef>
              <a:spcAft>
                <a:spcPts val="800"/>
              </a:spcAft>
            </a:pPr>
            <a:endParaRPr lang="en-US" kern="100" dirty="0">
              <a:latin typeface="Myriad Pro Light" panose="020B0403030403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kern="100" dirty="0">
                <a:latin typeface="Myriad Pro Light" panose="020B0403030403020204" pitchFamily="34" charset="0"/>
                <a:ea typeface="Aptos" panose="020B0004020202020204" pitchFamily="34" charset="0"/>
                <a:cs typeface="Times New Roman" panose="02020603050405020304" pitchFamily="18" charset="0"/>
              </a:rPr>
              <a:t>Pair posts with social media graphics found in the </a:t>
            </a:r>
            <a:r>
              <a:rPr lang="en-US" kern="100" dirty="0">
                <a:latin typeface="Myriad Pro Light" panose="020B0403030403020204" pitchFamily="34" charset="0"/>
                <a:ea typeface="Aptos" panose="020B0004020202020204" pitchFamily="34" charset="0"/>
                <a:cs typeface="Times New Roman" panose="02020603050405020304" pitchFamily="18" charset="0"/>
                <a:hlinkClick r:id="rId2"/>
              </a:rPr>
              <a:t>shared folder</a:t>
            </a:r>
            <a:r>
              <a:rPr lang="en-US" kern="100" dirty="0">
                <a:latin typeface="Myriad Pro Light" panose="020B0403030403020204" pitchFamily="34" charset="0"/>
                <a:ea typeface="Aptos" panose="020B0004020202020204" pitchFamily="34" charset="0"/>
                <a:cs typeface="Times New Roman" panose="02020603050405020304" pitchFamily="18" charset="0"/>
              </a:rPr>
              <a:t>. If you have trouble accessing these graphics, contact </a:t>
            </a:r>
            <a:r>
              <a:rPr lang="en-US" kern="100" dirty="0">
                <a:latin typeface="Myriad Pro Light" panose="020B0403030403020204" pitchFamily="34" charset="0"/>
                <a:ea typeface="Aptos" panose="020B0004020202020204" pitchFamily="34" charset="0"/>
                <a:cs typeface="Times New Roman" panose="02020603050405020304" pitchFamily="18" charset="0"/>
                <a:hlinkClick r:id="rId3"/>
              </a:rPr>
              <a:t>marketing@hfsa.org</a:t>
            </a:r>
            <a:r>
              <a:rPr lang="en-US" kern="100" dirty="0">
                <a:latin typeface="Myriad Pro Light" panose="020B0403030403020204" pitchFamily="34" charset="0"/>
                <a:ea typeface="Aptos" panose="020B0004020202020204" pitchFamily="34" charset="0"/>
                <a:cs typeface="Times New Roman" panose="02020603050405020304" pitchFamily="18" charset="0"/>
              </a:rPr>
              <a:t>. </a:t>
            </a:r>
            <a:endParaRPr lang="en-US" sz="1800" kern="100" dirty="0">
              <a:effectLst/>
              <a:latin typeface="Myriad Pro Light" panose="020B0403030403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25886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5B467-4B46-5EE6-66BC-03BA5ECC4DF7}"/>
              </a:ext>
            </a:extLst>
          </p:cNvPr>
          <p:cNvSpPr>
            <a:spLocks noGrp="1"/>
          </p:cNvSpPr>
          <p:nvPr>
            <p:ph type="title"/>
          </p:nvPr>
        </p:nvSpPr>
        <p:spPr>
          <a:xfrm>
            <a:off x="468745" y="108880"/>
            <a:ext cx="10515600" cy="924316"/>
          </a:xfrm>
        </p:spPr>
        <p:txBody>
          <a:bodyPr>
            <a:normAutofit/>
          </a:bodyPr>
          <a:lstStyle/>
          <a:p>
            <a:r>
              <a:rPr lang="en-US" sz="4000" dirty="0">
                <a:solidFill>
                  <a:schemeClr val="bg1"/>
                </a:solidFill>
              </a:rPr>
              <a:t>Sample Social Media Posts - Abstract</a:t>
            </a:r>
          </a:p>
        </p:txBody>
      </p:sp>
      <p:sp>
        <p:nvSpPr>
          <p:cNvPr id="3" name="Title 1">
            <a:extLst>
              <a:ext uri="{FF2B5EF4-FFF2-40B4-BE49-F238E27FC236}">
                <a16:creationId xmlns:a16="http://schemas.microsoft.com/office/drawing/2014/main" id="{0FC500E8-33BE-F98E-8993-F063F24CF387}"/>
              </a:ext>
            </a:extLst>
          </p:cNvPr>
          <p:cNvSpPr txBox="1">
            <a:spLocks/>
          </p:cNvSpPr>
          <p:nvPr/>
        </p:nvSpPr>
        <p:spPr>
          <a:xfrm>
            <a:off x="10691446" y="6536539"/>
            <a:ext cx="1500554" cy="30636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800" b="1" kern="1200">
                <a:solidFill>
                  <a:srgbClr val="003A70"/>
                </a:solidFill>
                <a:latin typeface="Myriad Pro Light" panose="020B0603030403020204" pitchFamily="34" charset="0"/>
                <a:ea typeface="+mj-ea"/>
                <a:cs typeface="+mj-cs"/>
              </a:defRPr>
            </a:lvl1pPr>
          </a:lstStyle>
          <a:p>
            <a:pPr algn="r"/>
            <a:r>
              <a:rPr lang="en-US" sz="2000" dirty="0"/>
              <a:t>#HFSA2024</a:t>
            </a:r>
          </a:p>
        </p:txBody>
      </p:sp>
      <p:sp>
        <p:nvSpPr>
          <p:cNvPr id="9" name="TextBox 8">
            <a:extLst>
              <a:ext uri="{FF2B5EF4-FFF2-40B4-BE49-F238E27FC236}">
                <a16:creationId xmlns:a16="http://schemas.microsoft.com/office/drawing/2014/main" id="{548BBB80-F1D6-00C3-559A-2CCCE54870A8}"/>
              </a:ext>
            </a:extLst>
          </p:cNvPr>
          <p:cNvSpPr txBox="1"/>
          <p:nvPr/>
        </p:nvSpPr>
        <p:spPr>
          <a:xfrm>
            <a:off x="6682154" y="3689673"/>
            <a:ext cx="3071446" cy="369332"/>
          </a:xfrm>
          <a:prstGeom prst="rect">
            <a:avLst/>
          </a:prstGeom>
          <a:noFill/>
        </p:spPr>
        <p:txBody>
          <a:bodyPr wrap="square">
            <a:spAutoFit/>
          </a:bodyPr>
          <a:lstStyle/>
          <a:p>
            <a:pPr algn="ctr"/>
            <a:r>
              <a:rPr lang="en-US" dirty="0">
                <a:solidFill>
                  <a:schemeClr val="bg1"/>
                </a:solidFill>
                <a:latin typeface="Myriad Pro Light" panose="020B0603030403020204" pitchFamily="34" charset="0"/>
                <a:cs typeface="Calibri"/>
              </a:rPr>
              <a:t>Put screenshot in this space</a:t>
            </a:r>
            <a:endParaRPr lang="en-US" dirty="0">
              <a:solidFill>
                <a:schemeClr val="bg1"/>
              </a:solidFill>
            </a:endParaRPr>
          </a:p>
        </p:txBody>
      </p:sp>
      <p:sp>
        <p:nvSpPr>
          <p:cNvPr id="4" name="TextBox 3">
            <a:extLst>
              <a:ext uri="{FF2B5EF4-FFF2-40B4-BE49-F238E27FC236}">
                <a16:creationId xmlns:a16="http://schemas.microsoft.com/office/drawing/2014/main" id="{892A3183-705E-9307-99DB-896ED37400DE}"/>
              </a:ext>
            </a:extLst>
          </p:cNvPr>
          <p:cNvSpPr txBox="1"/>
          <p:nvPr/>
        </p:nvSpPr>
        <p:spPr>
          <a:xfrm>
            <a:off x="468745" y="1582340"/>
            <a:ext cx="11125378" cy="4190699"/>
          </a:xfrm>
          <a:prstGeom prst="rect">
            <a:avLst/>
          </a:prstGeom>
          <a:noFill/>
        </p:spPr>
        <p:txBody>
          <a:bodyPr wrap="square">
            <a:spAutoFit/>
          </a:bodyPr>
          <a:lstStyle/>
          <a:p>
            <a:pPr marL="0" marR="0">
              <a:lnSpc>
                <a:spcPct val="115000"/>
              </a:lnSpc>
              <a:spcBef>
                <a:spcPts val="0"/>
              </a:spcBef>
              <a:spcAft>
                <a:spcPts val="800"/>
              </a:spcAft>
            </a:pPr>
            <a:r>
              <a:rPr lang="en-US" sz="2000" b="1" kern="100" dirty="0">
                <a:effectLst/>
                <a:latin typeface="Myriad Pro Light" panose="020B0403030403020204" pitchFamily="34" charset="0"/>
                <a:ea typeface="Aptos" panose="020B0004020202020204" pitchFamily="34" charset="0"/>
                <a:cs typeface="Times New Roman" panose="02020603050405020304" pitchFamily="18" charset="0"/>
              </a:rPr>
              <a:t>Abstract Presenters</a:t>
            </a:r>
            <a:endParaRPr lang="en-US" sz="2000" kern="100" dirty="0">
              <a:effectLst/>
              <a:latin typeface="Myriad Pro Light" panose="020B0403030403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Myriad Pro Light" panose="020B0403030403020204" pitchFamily="34" charset="0"/>
                <a:ea typeface="Aptos" panose="020B0004020202020204" pitchFamily="34" charset="0"/>
                <a:cs typeface="Times New Roman" panose="02020603050405020304" pitchFamily="18" charset="0"/>
              </a:rPr>
              <a:t>It’s official! I’m presenting my research at #HFSA2024 in Atlanta September 27-30. Visit me in the </a:t>
            </a:r>
            <a:r>
              <a:rPr lang="en-US" sz="1800" kern="100" dirty="0" err="1">
                <a:effectLst/>
                <a:latin typeface="Myriad Pro Light" panose="020B0403030403020204" pitchFamily="34" charset="0"/>
                <a:ea typeface="Aptos" panose="020B0004020202020204" pitchFamily="34" charset="0"/>
                <a:cs typeface="Times New Roman" panose="02020603050405020304" pitchFamily="18" charset="0"/>
              </a:rPr>
              <a:t>ePoster</a:t>
            </a:r>
            <a:r>
              <a:rPr lang="en-US" sz="1800" kern="100" dirty="0">
                <a:effectLst/>
                <a:latin typeface="Myriad Pro Light" panose="020B0403030403020204" pitchFamily="34" charset="0"/>
                <a:ea typeface="Aptos" panose="020B0004020202020204" pitchFamily="34" charset="0"/>
                <a:cs typeface="Times New Roman" panose="02020603050405020304" pitchFamily="18" charset="0"/>
              </a:rPr>
              <a:t> Hub to learn about</a:t>
            </a:r>
            <a:r>
              <a:rPr lang="en-US" sz="1800" b="1" kern="100" dirty="0">
                <a:effectLst/>
                <a:latin typeface="Myriad Pro Light" panose="020B0403030403020204" pitchFamily="34" charset="0"/>
                <a:ea typeface="Aptos" panose="020B0004020202020204" pitchFamily="34" charset="0"/>
                <a:cs typeface="Times New Roman" panose="02020603050405020304" pitchFamily="18" charset="0"/>
              </a:rPr>
              <a:t> RESEARCH DETAILS. </a:t>
            </a:r>
            <a:r>
              <a:rPr lang="en-US" sz="1800" kern="100" dirty="0">
                <a:effectLst/>
                <a:latin typeface="Myriad Pro Light" panose="020B0403030403020204" pitchFamily="34" charset="0"/>
                <a:ea typeface="Aptos" panose="020B0004020202020204" pitchFamily="34" charset="0"/>
                <a:cs typeface="Times New Roman" panose="02020603050405020304" pitchFamily="18" charset="0"/>
              </a:rPr>
              <a:t>Register at HFSA.org/ASM2024 </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Myriad Pro Light" panose="020B0403030403020204" pitchFamily="34" charset="0"/>
                <a:ea typeface="Aptos" panose="020B0004020202020204" pitchFamily="34" charset="0"/>
                <a:cs typeface="Times New Roman" panose="02020603050405020304" pitchFamily="18" charset="0"/>
              </a:rPr>
              <a:t>I’m presenting my research during an Oral Abstract session at #HFSA2024 in Atlanta September 27-30. Don’t miss my session on </a:t>
            </a:r>
            <a:r>
              <a:rPr lang="en-US" sz="1800" b="1" kern="100" dirty="0">
                <a:effectLst/>
                <a:latin typeface="Myriad Pro Light" panose="020B0403030403020204" pitchFamily="34" charset="0"/>
                <a:ea typeface="Aptos" panose="020B0004020202020204" pitchFamily="34" charset="0"/>
                <a:cs typeface="Times New Roman" panose="02020603050405020304" pitchFamily="18" charset="0"/>
              </a:rPr>
              <a:t>RESEARCH DETAILS </a:t>
            </a:r>
            <a:r>
              <a:rPr lang="en-US" sz="1800" kern="100" dirty="0">
                <a:effectLst/>
                <a:latin typeface="Myriad Pro Light" panose="020B0403030403020204" pitchFamily="34" charset="0"/>
                <a:ea typeface="Aptos" panose="020B0004020202020204" pitchFamily="34" charset="0"/>
                <a:cs typeface="Times New Roman" panose="02020603050405020304" pitchFamily="18" charset="0"/>
              </a:rPr>
              <a:t>on date. Go to HFSA.org/ASM2024 to register. ​</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Myriad Pro Light" panose="020B0403030403020204" pitchFamily="34" charset="0"/>
                <a:ea typeface="Aptos" panose="020B0004020202020204" pitchFamily="34" charset="0"/>
                <a:cs typeface="Times New Roman" panose="02020603050405020304" pitchFamily="18" charset="0"/>
              </a:rPr>
              <a:t>Atlanta is the place to be from September 27-30! Don’t miss the chance to learn about my research on </a:t>
            </a:r>
            <a:r>
              <a:rPr lang="en-US" sz="1800" b="1" kern="100" dirty="0">
                <a:effectLst/>
                <a:latin typeface="Myriad Pro Light" panose="020B0403030403020204" pitchFamily="34" charset="0"/>
                <a:ea typeface="Aptos" panose="020B0004020202020204" pitchFamily="34" charset="0"/>
                <a:cs typeface="Times New Roman" panose="02020603050405020304" pitchFamily="18" charset="0"/>
              </a:rPr>
              <a:t>RESEARCH DETAILS</a:t>
            </a:r>
            <a:r>
              <a:rPr lang="en-US" sz="1800" kern="100" dirty="0">
                <a:effectLst/>
                <a:latin typeface="Myriad Pro Light" panose="020B0403030403020204" pitchFamily="34" charset="0"/>
                <a:ea typeface="Aptos" panose="020B0004020202020204" pitchFamily="34" charset="0"/>
                <a:cs typeface="Times New Roman" panose="02020603050405020304" pitchFamily="18" charset="0"/>
              </a:rPr>
              <a:t> </a:t>
            </a:r>
            <a:r>
              <a:rPr lang="en-US" sz="1800" b="1" kern="100" dirty="0">
                <a:effectLst/>
                <a:latin typeface="Myriad Pro Light" panose="020B0403030403020204" pitchFamily="34" charset="0"/>
                <a:ea typeface="Aptos" panose="020B0004020202020204" pitchFamily="34" charset="0"/>
                <a:cs typeface="Times New Roman" panose="02020603050405020304" pitchFamily="18" charset="0"/>
              </a:rPr>
              <a:t>SESSION NAME </a:t>
            </a:r>
            <a:r>
              <a:rPr lang="en-US" sz="1800" kern="100" dirty="0">
                <a:effectLst/>
                <a:latin typeface="Myriad Pro Light" panose="020B0403030403020204" pitchFamily="34" charset="0"/>
                <a:ea typeface="Aptos" panose="020B0004020202020204" pitchFamily="34" charset="0"/>
                <a:cs typeface="Times New Roman" panose="02020603050405020304" pitchFamily="18" charset="0"/>
              </a:rPr>
              <a:t>at #HFSA2024. Register now to meet me there: HFSA.org/ASM2024 </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endParaRPr lang="en-US" kern="100" dirty="0">
              <a:latin typeface="Myriad Pro Light" panose="020B0403030403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endParaRPr lang="en-US" sz="1800" kern="100" dirty="0">
              <a:effectLst/>
              <a:latin typeface="Myriad Pro Light" panose="020B0403030403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kern="100" dirty="0">
                <a:latin typeface="Myriad Pro Light" panose="020B0403030403020204" pitchFamily="34" charset="0"/>
                <a:ea typeface="Aptos" panose="020B0004020202020204" pitchFamily="34" charset="0"/>
                <a:cs typeface="Times New Roman" panose="02020603050405020304" pitchFamily="18" charset="0"/>
              </a:rPr>
              <a:t>Pair posts with social media graphics found in the </a:t>
            </a:r>
            <a:r>
              <a:rPr lang="en-US" kern="100" dirty="0">
                <a:latin typeface="Myriad Pro Light" panose="020B0403030403020204" pitchFamily="34" charset="0"/>
                <a:ea typeface="Aptos" panose="020B0004020202020204" pitchFamily="34" charset="0"/>
                <a:cs typeface="Times New Roman" panose="02020603050405020304" pitchFamily="18" charset="0"/>
                <a:hlinkClick r:id="rId2"/>
              </a:rPr>
              <a:t>shared folder</a:t>
            </a:r>
            <a:r>
              <a:rPr lang="en-US" kern="100" dirty="0">
                <a:latin typeface="Myriad Pro Light" panose="020B0403030403020204" pitchFamily="34" charset="0"/>
                <a:ea typeface="Aptos" panose="020B0004020202020204" pitchFamily="34" charset="0"/>
                <a:cs typeface="Times New Roman" panose="02020603050405020304" pitchFamily="18" charset="0"/>
              </a:rPr>
              <a:t>. If you have trouble accessing these graphics, contact </a:t>
            </a:r>
            <a:r>
              <a:rPr lang="en-US" kern="100" dirty="0">
                <a:latin typeface="Myriad Pro Light" panose="020B0403030403020204" pitchFamily="34" charset="0"/>
                <a:ea typeface="Aptos" panose="020B0004020202020204" pitchFamily="34" charset="0"/>
                <a:cs typeface="Times New Roman" panose="02020603050405020304" pitchFamily="18" charset="0"/>
                <a:hlinkClick r:id="rId3"/>
              </a:rPr>
              <a:t>marketing@hfsa.org</a:t>
            </a:r>
            <a:r>
              <a:rPr lang="en-US" kern="100" dirty="0">
                <a:latin typeface="Myriad Pro Light" panose="020B0403030403020204" pitchFamily="34" charset="0"/>
                <a:ea typeface="Aptos" panose="020B0004020202020204" pitchFamily="34" charset="0"/>
                <a:cs typeface="Times New Roman" panose="02020603050405020304" pitchFamily="18" charset="0"/>
              </a:rPr>
              <a:t>. </a:t>
            </a:r>
            <a:endParaRPr lang="en-US" sz="1800" kern="100" dirty="0">
              <a:effectLst/>
              <a:latin typeface="Myriad Pro Light" panose="020B0403030403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7532076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86B913689690E4A98B40AAB08A80432" ma:contentTypeVersion="18" ma:contentTypeDescription="Create a new document." ma:contentTypeScope="" ma:versionID="98827e6fe25573297c2cd583ec8b1009">
  <xsd:schema xmlns:xsd="http://www.w3.org/2001/XMLSchema" xmlns:xs="http://www.w3.org/2001/XMLSchema" xmlns:p="http://schemas.microsoft.com/office/2006/metadata/properties" xmlns:ns2="e37bc3ea-d6d7-481f-8be1-6610b2f3c46f" xmlns:ns3="e011ebe1-17fb-4f32-b77d-df0fdb956bf0" targetNamespace="http://schemas.microsoft.com/office/2006/metadata/properties" ma:root="true" ma:fieldsID="e6223b10349cdffda38bd2cc2bd2c0fb" ns2:_="" ns3:_="">
    <xsd:import namespace="e37bc3ea-d6d7-481f-8be1-6610b2f3c46f"/>
    <xsd:import namespace="e011ebe1-17fb-4f32-b77d-df0fdb956bf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7bc3ea-d6d7-481f-8be1-6610b2f3c46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da53a273-2274-450d-8faf-0aa0803d475b}" ma:internalName="TaxCatchAll" ma:showField="CatchAllData" ma:web="e37bc3ea-d6d7-481f-8be1-6610b2f3c46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011ebe1-17fb-4f32-b77d-df0fdb956bf0"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b2cfdd7-13ab-42b0-85da-d9979011997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37bc3ea-d6d7-481f-8be1-6610b2f3c46f" xsi:nil="true"/>
    <lcf76f155ced4ddcb4097134ff3c332f xmlns="e011ebe1-17fb-4f32-b77d-df0fdb956bf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B1ED5AB-B6C2-403A-BC2C-D71C1B1243E1}">
  <ds:schemaRefs>
    <ds:schemaRef ds:uri="http://schemas.microsoft.com/sharepoint/v3/contenttype/forms"/>
  </ds:schemaRefs>
</ds:datastoreItem>
</file>

<file path=customXml/itemProps2.xml><?xml version="1.0" encoding="utf-8"?>
<ds:datastoreItem xmlns:ds="http://schemas.openxmlformats.org/officeDocument/2006/customXml" ds:itemID="{9E71A1CB-7B91-4B83-946A-873086D86A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7bc3ea-d6d7-481f-8be1-6610b2f3c46f"/>
    <ds:schemaRef ds:uri="e011ebe1-17fb-4f32-b77d-df0fdb956b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880DF9-D497-47F5-9F70-452047B8AF86}">
  <ds:schemaRefs>
    <ds:schemaRef ds:uri="http://schemas.microsoft.com/office/2006/metadata/properties"/>
    <ds:schemaRef ds:uri="http://schemas.microsoft.com/office/infopath/2007/PartnerControls"/>
    <ds:schemaRef ds:uri="e37bc3ea-d6d7-481f-8be1-6610b2f3c46f"/>
    <ds:schemaRef ds:uri="e011ebe1-17fb-4f32-b77d-df0fdb956bf0"/>
  </ds:schemaRefs>
</ds:datastoreItem>
</file>

<file path=docProps/app.xml><?xml version="1.0" encoding="utf-8"?>
<Properties xmlns="http://schemas.openxmlformats.org/officeDocument/2006/extended-properties" xmlns:vt="http://schemas.openxmlformats.org/officeDocument/2006/docPropsVTypes">
  <Template/>
  <TotalTime>238</TotalTime>
  <Words>1561</Words>
  <Application>Microsoft Office PowerPoint</Application>
  <PresentationFormat>Widescreen</PresentationFormat>
  <Paragraphs>95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Thank you ASM Faculty!</vt:lpstr>
      <vt:lpstr>Top 4 Ways to Promote Your Participation in ASM 2024</vt:lpstr>
      <vt:lpstr>Helpful Rules of Thumb</vt:lpstr>
      <vt:lpstr>Tips for Successful ASM Social Promotion</vt:lpstr>
      <vt:lpstr>Jump Into ASM Social Media</vt:lpstr>
      <vt:lpstr>ASM 2024 Logos</vt:lpstr>
      <vt:lpstr>Sample Social Media Posts - Speakers</vt:lpstr>
      <vt:lpstr>Sample Social Media Posts - Abstract</vt:lpstr>
      <vt:lpstr>Sample Press Release Content</vt:lpstr>
      <vt:lpstr>Sample Email to Your Colleagues</vt:lpstr>
      <vt:lpstr>Downloadable Brochure</vt:lpstr>
      <vt:lpstr>Downloadable Graphics</vt:lpstr>
      <vt:lpstr>Seeking additional materials?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Laura Poko</cp:lastModifiedBy>
  <cp:revision>134</cp:revision>
  <dcterms:created xsi:type="dcterms:W3CDTF">2023-06-19T11:36:26Z</dcterms:created>
  <dcterms:modified xsi:type="dcterms:W3CDTF">2024-08-15T17:47:37Z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0x010100386B913689690E4A98B40AAB08A80432</vt:lpwstr>
  </property>
  <property fmtid="{D5CDD505-2E9C-101B-9397-08002B2CF9AE}" pid="3" name="MediaServiceImageTags">
    <vt:lpwstr/>
  </property>
</Properties>
</file>