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64" r:id="rId4"/>
    <p:sldId id="265" r:id="rId5"/>
    <p:sldId id="266" r:id="rId6"/>
    <p:sldId id="267" r:id="rId7"/>
    <p:sldId id="268" r:id="rId8"/>
    <p:sldId id="272" r:id="rId9"/>
    <p:sldId id="273" r:id="rId10"/>
    <p:sldId id="274" r:id="rId11"/>
    <p:sldId id="276" r:id="rId12"/>
    <p:sldId id="275" r:id="rId13"/>
    <p:sldId id="277" r:id="rId14"/>
    <p:sldId id="271" r:id="rId15"/>
    <p:sldId id="2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65A"/>
    <a:srgbClr val="003A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267" autoAdjust="0"/>
    <p:restoredTop sz="94660"/>
  </p:normalViewPr>
  <p:slideViewPr>
    <p:cSldViewPr snapToGrid="0">
      <p:cViewPr varScale="1">
        <p:scale>
          <a:sx n="64" d="100"/>
          <a:sy n="64" d="100"/>
        </p:scale>
        <p:origin x="66"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538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C476C-DEAA-F941-C87C-1BDD8739FE2D}"/>
              </a:ext>
            </a:extLst>
          </p:cNvPr>
          <p:cNvSpPr>
            <a:spLocks noGrp="1"/>
          </p:cNvSpPr>
          <p:nvPr>
            <p:ph type="title"/>
          </p:nvPr>
        </p:nvSpPr>
        <p:spPr>
          <a:xfrm>
            <a:off x="1464119" y="2178583"/>
            <a:ext cx="9263761" cy="2500834"/>
          </a:xfrm>
        </p:spPr>
        <p:txBody>
          <a:bodyPr/>
          <a:lstStyle>
            <a:lvl1pPr algn="ctr">
              <a:defRPr>
                <a:solidFill>
                  <a:schemeClr val="bg1"/>
                </a:solidFill>
              </a:defRPr>
            </a:lvl1pPr>
          </a:lstStyle>
          <a:p>
            <a:r>
              <a:rPr lang="en-US" b="1" dirty="0">
                <a:solidFill>
                  <a:schemeClr val="bg1"/>
                </a:solidFill>
                <a:ea typeface="Calibri Light"/>
                <a:cs typeface="Calibri Light"/>
              </a:rPr>
              <a:t>Title Text – Myriad Pro Bold - 48</a:t>
            </a:r>
            <a:endParaRPr lang="en-US" dirty="0">
              <a:solidFill>
                <a:schemeClr val="bg1"/>
              </a:solidFill>
              <a:ea typeface="Calibri Light"/>
              <a:cs typeface="Arial"/>
            </a:endParaRPr>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C476C-DEAA-F941-C87C-1BDD8739FE2D}"/>
              </a:ext>
            </a:extLst>
          </p:cNvPr>
          <p:cNvSpPr>
            <a:spLocks noGrp="1"/>
          </p:cNvSpPr>
          <p:nvPr>
            <p:ph type="title" hasCustomPrompt="1"/>
          </p:nvPr>
        </p:nvSpPr>
        <p:spPr>
          <a:xfrm>
            <a:off x="838200" y="1080762"/>
            <a:ext cx="9263761" cy="1155811"/>
          </a:xfrm>
        </p:spPr>
        <p:txBody>
          <a:bodyPr/>
          <a:lstStyle>
            <a:lvl1pPr>
              <a:defRPr>
                <a:solidFill>
                  <a:schemeClr val="bg1"/>
                </a:solidFill>
              </a:defRPr>
            </a:lvl1pPr>
          </a:lstStyle>
          <a:p>
            <a:r>
              <a:rPr lang="en-US" b="1" dirty="0">
                <a:solidFill>
                  <a:schemeClr val="bg1"/>
                </a:solidFill>
                <a:ea typeface="Calibri Light"/>
                <a:cs typeface="Calibri Light"/>
              </a:rPr>
              <a:t>Session Title</a:t>
            </a:r>
            <a:endParaRPr lang="en-US" dirty="0">
              <a:solidFill>
                <a:schemeClr val="bg1"/>
              </a:solidFill>
              <a:ea typeface="Calibri Light"/>
              <a:cs typeface="Arial"/>
            </a:endParaRPr>
          </a:p>
        </p:txBody>
      </p:sp>
      <p:sp>
        <p:nvSpPr>
          <p:cNvPr id="16" name="Text Placeholder 15">
            <a:extLst>
              <a:ext uri="{FF2B5EF4-FFF2-40B4-BE49-F238E27FC236}">
                <a16:creationId xmlns:a16="http://schemas.microsoft.com/office/drawing/2014/main" id="{182167F4-BED1-2EEA-6B31-6ED37D95BA5A}"/>
              </a:ext>
            </a:extLst>
          </p:cNvPr>
          <p:cNvSpPr>
            <a:spLocks noGrp="1"/>
          </p:cNvSpPr>
          <p:nvPr>
            <p:ph type="body" sz="quarter" idx="13" hasCustomPrompt="1"/>
          </p:nvPr>
        </p:nvSpPr>
        <p:spPr>
          <a:xfrm>
            <a:off x="838200" y="2612573"/>
            <a:ext cx="9263063" cy="865414"/>
          </a:xfrm>
          <a:ln>
            <a:solidFill>
              <a:schemeClr val="bg1"/>
            </a:solidFill>
          </a:ln>
        </p:spPr>
        <p:txBody>
          <a:bodyPr anchor="b" anchorCtr="0">
            <a:normAutofit/>
          </a:bodyPr>
          <a:lstStyle>
            <a:lvl1pPr marL="0" indent="0">
              <a:buNone/>
              <a:defRPr sz="4000">
                <a:solidFill>
                  <a:schemeClr val="bg1"/>
                </a:solidFill>
              </a:defRPr>
            </a:lvl1pPr>
          </a:lstStyle>
          <a:p>
            <a:pPr lvl="0"/>
            <a:r>
              <a:rPr lang="en-US" dirty="0" err="1"/>
              <a:t>Firstname</a:t>
            </a:r>
            <a:r>
              <a:rPr lang="en-US" dirty="0"/>
              <a:t> </a:t>
            </a:r>
            <a:r>
              <a:rPr lang="en-US" dirty="0" err="1"/>
              <a:t>Lastname</a:t>
            </a:r>
            <a:endParaRPr lang="en-US" dirty="0"/>
          </a:p>
        </p:txBody>
      </p:sp>
      <p:sp>
        <p:nvSpPr>
          <p:cNvPr id="18" name="Text Placeholder 17">
            <a:extLst>
              <a:ext uri="{FF2B5EF4-FFF2-40B4-BE49-F238E27FC236}">
                <a16:creationId xmlns:a16="http://schemas.microsoft.com/office/drawing/2014/main" id="{865C6D64-20BD-9812-094B-8F4F3972965B}"/>
              </a:ext>
            </a:extLst>
          </p:cNvPr>
          <p:cNvSpPr>
            <a:spLocks noGrp="1"/>
          </p:cNvSpPr>
          <p:nvPr>
            <p:ph type="body" sz="quarter" idx="14" hasCustomPrompt="1"/>
          </p:nvPr>
        </p:nvSpPr>
        <p:spPr>
          <a:xfrm>
            <a:off x="854529" y="3509950"/>
            <a:ext cx="9263063" cy="703262"/>
          </a:xfrm>
        </p:spPr>
        <p:txBody>
          <a:bodyPr>
            <a:normAutofit/>
          </a:bodyPr>
          <a:lstStyle>
            <a:lvl1pPr marL="0" indent="0">
              <a:buNone/>
              <a:defRPr sz="2800">
                <a:solidFill>
                  <a:schemeClr val="bg1"/>
                </a:solidFill>
              </a:defRPr>
            </a:lvl1pPr>
            <a:lvl3pPr marL="914400" indent="0">
              <a:buNone/>
              <a:defRPr>
                <a:solidFill>
                  <a:schemeClr val="bg1"/>
                </a:solidFill>
              </a:defRPr>
            </a:lvl3pPr>
          </a:lstStyle>
          <a:p>
            <a:pPr lvl="0"/>
            <a:r>
              <a:rPr lang="en-US" dirty="0"/>
              <a:t>Title of the Speaker</a:t>
            </a:r>
          </a:p>
        </p:txBody>
      </p:sp>
    </p:spTree>
    <p:extLst>
      <p:ext uri="{BB962C8B-B14F-4D97-AF65-F5344CB8AC3E}">
        <p14:creationId xmlns:p14="http://schemas.microsoft.com/office/powerpoint/2010/main" val="919540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Speak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C86AF-AA41-7B37-4A6E-85CE23F320B4}"/>
              </a:ext>
            </a:extLst>
          </p:cNvPr>
          <p:cNvSpPr>
            <a:spLocks noGrp="1"/>
          </p:cNvSpPr>
          <p:nvPr>
            <p:ph type="title" hasCustomPrompt="1"/>
          </p:nvPr>
        </p:nvSpPr>
        <p:spPr>
          <a:xfrm>
            <a:off x="468745" y="50265"/>
            <a:ext cx="10515600" cy="924316"/>
          </a:xfrm>
        </p:spPr>
        <p:txBody>
          <a:bodyPr>
            <a:normAutofit/>
          </a:bodyPr>
          <a:lstStyle/>
          <a:p>
            <a:r>
              <a:rPr lang="en-US" sz="3600" b="1" dirty="0">
                <a:solidFill>
                  <a:schemeClr val="bg1"/>
                </a:solidFill>
                <a:ea typeface="Calibri Light"/>
                <a:cs typeface="Calibri Light"/>
              </a:rPr>
              <a:t>Session Title</a:t>
            </a:r>
          </a:p>
        </p:txBody>
      </p:sp>
    </p:spTree>
    <p:extLst>
      <p:ext uri="{BB962C8B-B14F-4D97-AF65-F5344CB8AC3E}">
        <p14:creationId xmlns:p14="http://schemas.microsoft.com/office/powerpoint/2010/main" val="2591524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Speak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7E2909-956F-49C6-0261-1F48777025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415" y="1370559"/>
            <a:ext cx="2835729" cy="2658496"/>
          </a:xfrm>
          <a:prstGeom prst="rect">
            <a:avLst/>
          </a:prstGeom>
        </p:spPr>
      </p:pic>
      <p:pic>
        <p:nvPicPr>
          <p:cNvPr id="5" name="Picture 4">
            <a:extLst>
              <a:ext uri="{FF2B5EF4-FFF2-40B4-BE49-F238E27FC236}">
                <a16:creationId xmlns:a16="http://schemas.microsoft.com/office/drawing/2014/main" id="{66B38DE9-9764-7F3E-0BA8-44F83C0137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7343" y="1370559"/>
            <a:ext cx="2835729" cy="2658496"/>
          </a:xfrm>
          <a:prstGeom prst="rect">
            <a:avLst/>
          </a:prstGeom>
        </p:spPr>
      </p:pic>
      <p:sp>
        <p:nvSpPr>
          <p:cNvPr id="8" name="Title 1">
            <a:extLst>
              <a:ext uri="{FF2B5EF4-FFF2-40B4-BE49-F238E27FC236}">
                <a16:creationId xmlns:a16="http://schemas.microsoft.com/office/drawing/2014/main" id="{791ADE37-F889-6835-E63C-F406634312CE}"/>
              </a:ext>
            </a:extLst>
          </p:cNvPr>
          <p:cNvSpPr>
            <a:spLocks noGrp="1"/>
          </p:cNvSpPr>
          <p:nvPr>
            <p:ph type="title" hasCustomPrompt="1"/>
          </p:nvPr>
        </p:nvSpPr>
        <p:spPr>
          <a:xfrm>
            <a:off x="468745" y="50265"/>
            <a:ext cx="10515600" cy="924316"/>
          </a:xfrm>
        </p:spPr>
        <p:txBody>
          <a:bodyPr>
            <a:normAutofit/>
          </a:bodyPr>
          <a:lstStyle/>
          <a:p>
            <a:r>
              <a:rPr lang="en-US" sz="3600" b="1" dirty="0">
                <a:solidFill>
                  <a:schemeClr val="bg1"/>
                </a:solidFill>
                <a:ea typeface="Calibri Light"/>
                <a:cs typeface="Calibri Light"/>
              </a:rPr>
              <a:t>Session Title</a:t>
            </a:r>
          </a:p>
        </p:txBody>
      </p:sp>
      <p:sp>
        <p:nvSpPr>
          <p:cNvPr id="3" name="Picture Placeholder 5">
            <a:extLst>
              <a:ext uri="{FF2B5EF4-FFF2-40B4-BE49-F238E27FC236}">
                <a16:creationId xmlns:a16="http://schemas.microsoft.com/office/drawing/2014/main" id="{8AF8871C-C7C8-9F87-DB78-430441070079}"/>
              </a:ext>
            </a:extLst>
          </p:cNvPr>
          <p:cNvSpPr>
            <a:spLocks noGrp="1"/>
          </p:cNvSpPr>
          <p:nvPr>
            <p:ph type="pic" sz="quarter" idx="10" hasCustomPrompt="1"/>
          </p:nvPr>
        </p:nvSpPr>
        <p:spPr>
          <a:xfrm>
            <a:off x="2144300" y="1791832"/>
            <a:ext cx="2504088" cy="2504087"/>
          </a:xfrm>
          <a:prstGeom prst="round2DiagRect">
            <a:avLst/>
          </a:prstGeom>
          <a:solidFill>
            <a:schemeClr val="bg1">
              <a:lumMod val="85000"/>
            </a:schemeClr>
          </a:solidFill>
        </p:spPr>
        <p:txBody>
          <a:bodyPr>
            <a:normAutofit/>
          </a:bodyPr>
          <a:lstStyle>
            <a:lvl1pPr>
              <a:defRPr sz="2800"/>
            </a:lvl1pPr>
          </a:lstStyle>
          <a:p>
            <a:r>
              <a:rPr lang="en-US" dirty="0"/>
              <a:t>Headshot Placeholder</a:t>
            </a:r>
          </a:p>
        </p:txBody>
      </p:sp>
      <p:sp>
        <p:nvSpPr>
          <p:cNvPr id="4" name="Picture Placeholder 5">
            <a:extLst>
              <a:ext uri="{FF2B5EF4-FFF2-40B4-BE49-F238E27FC236}">
                <a16:creationId xmlns:a16="http://schemas.microsoft.com/office/drawing/2014/main" id="{6145D2D6-2324-0797-04C9-7FB10929921D}"/>
              </a:ext>
            </a:extLst>
          </p:cNvPr>
          <p:cNvSpPr>
            <a:spLocks noGrp="1"/>
          </p:cNvSpPr>
          <p:nvPr>
            <p:ph type="pic" sz="quarter" idx="11" hasCustomPrompt="1"/>
          </p:nvPr>
        </p:nvSpPr>
        <p:spPr>
          <a:xfrm>
            <a:off x="7592600" y="1791832"/>
            <a:ext cx="2504088" cy="2504087"/>
          </a:xfrm>
          <a:prstGeom prst="round2DiagRect">
            <a:avLst/>
          </a:prstGeom>
          <a:solidFill>
            <a:schemeClr val="bg1">
              <a:lumMod val="85000"/>
            </a:schemeClr>
          </a:solidFill>
        </p:spPr>
        <p:txBody>
          <a:bodyPr>
            <a:normAutofit/>
          </a:bodyPr>
          <a:lstStyle>
            <a:lvl1pPr>
              <a:defRPr sz="2800"/>
            </a:lvl1pPr>
          </a:lstStyle>
          <a:p>
            <a:r>
              <a:rPr lang="en-US" dirty="0"/>
              <a:t>Headshot Placeholder</a:t>
            </a:r>
          </a:p>
        </p:txBody>
      </p:sp>
      <p:sp>
        <p:nvSpPr>
          <p:cNvPr id="10" name="Text Placeholder 6">
            <a:extLst>
              <a:ext uri="{FF2B5EF4-FFF2-40B4-BE49-F238E27FC236}">
                <a16:creationId xmlns:a16="http://schemas.microsoft.com/office/drawing/2014/main" id="{81BD14BF-6424-CACC-FCA0-6B722FB65DC5}"/>
              </a:ext>
            </a:extLst>
          </p:cNvPr>
          <p:cNvSpPr>
            <a:spLocks noGrp="1"/>
          </p:cNvSpPr>
          <p:nvPr>
            <p:ph type="body" sz="quarter" idx="17" hasCustomPrompt="1"/>
          </p:nvPr>
        </p:nvSpPr>
        <p:spPr>
          <a:xfrm>
            <a:off x="6264729" y="4517837"/>
            <a:ext cx="5110842" cy="1132272"/>
          </a:xfrm>
        </p:spPr>
        <p:txBody>
          <a:bodyPr anchor="b" anchorCtr="0">
            <a:noAutofit/>
          </a:bodyPr>
          <a:lstStyle>
            <a:lvl1pPr marL="0" indent="0" algn="ctr">
              <a:buNone/>
              <a:defRPr sz="2800"/>
            </a:lvl1pPr>
          </a:lstStyle>
          <a:p>
            <a:pPr lvl="0"/>
            <a:r>
              <a:rPr lang="en-US" dirty="0" err="1"/>
              <a:t>Firstname</a:t>
            </a:r>
            <a:r>
              <a:rPr lang="en-US" dirty="0"/>
              <a:t> </a:t>
            </a:r>
            <a:r>
              <a:rPr lang="en-US" dirty="0" err="1"/>
              <a:t>Lastname</a:t>
            </a:r>
            <a:r>
              <a:rPr lang="en-US" dirty="0"/>
              <a:t>, </a:t>
            </a:r>
          </a:p>
          <a:p>
            <a:pPr lvl="0"/>
            <a:r>
              <a:rPr lang="en-US" dirty="0"/>
              <a:t>MD, FHFSA</a:t>
            </a:r>
          </a:p>
        </p:txBody>
      </p:sp>
      <p:sp>
        <p:nvSpPr>
          <p:cNvPr id="11" name="Text Placeholder 11">
            <a:extLst>
              <a:ext uri="{FF2B5EF4-FFF2-40B4-BE49-F238E27FC236}">
                <a16:creationId xmlns:a16="http://schemas.microsoft.com/office/drawing/2014/main" id="{AEF349C1-0365-1D9A-FFDE-88C67C08DE2A}"/>
              </a:ext>
            </a:extLst>
          </p:cNvPr>
          <p:cNvSpPr>
            <a:spLocks noGrp="1"/>
          </p:cNvSpPr>
          <p:nvPr>
            <p:ph type="body" sz="quarter" idx="18" hasCustomPrompt="1"/>
          </p:nvPr>
        </p:nvSpPr>
        <p:spPr>
          <a:xfrm>
            <a:off x="6264729" y="5717136"/>
            <a:ext cx="5061857" cy="924316"/>
          </a:xfrm>
        </p:spPr>
        <p:txBody>
          <a:bodyPr>
            <a:noAutofit/>
          </a:bodyPr>
          <a:lstStyle>
            <a:lvl1pPr marL="0" indent="0" algn="ctr">
              <a:buNone/>
              <a:defRPr sz="2000">
                <a:solidFill>
                  <a:srgbClr val="53565A"/>
                </a:solidFill>
              </a:defRPr>
            </a:lvl1pPr>
            <a:lvl3pPr marL="914400" indent="0">
              <a:buNone/>
              <a:defRPr/>
            </a:lvl3pPr>
          </a:lstStyle>
          <a:p>
            <a:pPr lvl="0"/>
            <a:r>
              <a:rPr lang="en-US" dirty="0"/>
              <a:t>Title of the Speaker</a:t>
            </a:r>
          </a:p>
        </p:txBody>
      </p:sp>
      <p:sp>
        <p:nvSpPr>
          <p:cNvPr id="14" name="Text Placeholder 11">
            <a:extLst>
              <a:ext uri="{FF2B5EF4-FFF2-40B4-BE49-F238E27FC236}">
                <a16:creationId xmlns:a16="http://schemas.microsoft.com/office/drawing/2014/main" id="{C03DFEBF-64D0-5B8B-194E-6E026AEE568F}"/>
              </a:ext>
            </a:extLst>
          </p:cNvPr>
          <p:cNvSpPr>
            <a:spLocks noGrp="1"/>
          </p:cNvSpPr>
          <p:nvPr>
            <p:ph type="body" sz="quarter" idx="20" hasCustomPrompt="1"/>
          </p:nvPr>
        </p:nvSpPr>
        <p:spPr>
          <a:xfrm>
            <a:off x="816429" y="5717136"/>
            <a:ext cx="5061857" cy="924316"/>
          </a:xfrm>
        </p:spPr>
        <p:txBody>
          <a:bodyPr>
            <a:noAutofit/>
          </a:bodyPr>
          <a:lstStyle>
            <a:lvl1pPr marL="0" indent="0" algn="ctr">
              <a:buNone/>
              <a:defRPr sz="2000">
                <a:solidFill>
                  <a:srgbClr val="53565A"/>
                </a:solidFill>
              </a:defRPr>
            </a:lvl1pPr>
            <a:lvl3pPr marL="914400" indent="0">
              <a:buNone/>
              <a:defRPr/>
            </a:lvl3pPr>
          </a:lstStyle>
          <a:p>
            <a:pPr lvl="0"/>
            <a:r>
              <a:rPr lang="en-US" dirty="0"/>
              <a:t>Title of the Speaker</a:t>
            </a:r>
          </a:p>
        </p:txBody>
      </p:sp>
      <p:sp>
        <p:nvSpPr>
          <p:cNvPr id="2" name="Text Placeholder 6">
            <a:extLst>
              <a:ext uri="{FF2B5EF4-FFF2-40B4-BE49-F238E27FC236}">
                <a16:creationId xmlns:a16="http://schemas.microsoft.com/office/drawing/2014/main" id="{A8D8A13E-D537-CE6F-74DD-722F36A3EA8F}"/>
              </a:ext>
            </a:extLst>
          </p:cNvPr>
          <p:cNvSpPr>
            <a:spLocks noGrp="1"/>
          </p:cNvSpPr>
          <p:nvPr>
            <p:ph type="body" sz="quarter" idx="21" hasCustomPrompt="1"/>
          </p:nvPr>
        </p:nvSpPr>
        <p:spPr>
          <a:xfrm>
            <a:off x="767444" y="4517837"/>
            <a:ext cx="5110842" cy="1132272"/>
          </a:xfrm>
        </p:spPr>
        <p:txBody>
          <a:bodyPr anchor="b" anchorCtr="0">
            <a:noAutofit/>
          </a:bodyPr>
          <a:lstStyle>
            <a:lvl1pPr marL="0" indent="0" algn="ctr">
              <a:buNone/>
              <a:defRPr sz="2800"/>
            </a:lvl1pPr>
          </a:lstStyle>
          <a:p>
            <a:pPr lvl="0"/>
            <a:r>
              <a:rPr lang="en-US" dirty="0" err="1"/>
              <a:t>Firstname</a:t>
            </a:r>
            <a:r>
              <a:rPr lang="en-US" dirty="0"/>
              <a:t> </a:t>
            </a:r>
            <a:r>
              <a:rPr lang="en-US" dirty="0" err="1"/>
              <a:t>Lastname</a:t>
            </a:r>
            <a:r>
              <a:rPr lang="en-US" dirty="0"/>
              <a:t>, </a:t>
            </a:r>
          </a:p>
          <a:p>
            <a:pPr lvl="0"/>
            <a:r>
              <a:rPr lang="en-US" dirty="0"/>
              <a:t>MD, FHFSA</a:t>
            </a:r>
          </a:p>
        </p:txBody>
      </p:sp>
    </p:spTree>
    <p:extLst>
      <p:ext uri="{BB962C8B-B14F-4D97-AF65-F5344CB8AC3E}">
        <p14:creationId xmlns:p14="http://schemas.microsoft.com/office/powerpoint/2010/main" val="466012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Speak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42301D-0730-7E89-B5A8-EBF5DEF287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77315" y="1962369"/>
            <a:ext cx="2145535" cy="2011439"/>
          </a:xfrm>
          <a:prstGeom prst="rect">
            <a:avLst/>
          </a:prstGeom>
        </p:spPr>
      </p:pic>
      <p:pic>
        <p:nvPicPr>
          <p:cNvPr id="5" name="Picture 4">
            <a:extLst>
              <a:ext uri="{FF2B5EF4-FFF2-40B4-BE49-F238E27FC236}">
                <a16:creationId xmlns:a16="http://schemas.microsoft.com/office/drawing/2014/main" id="{EF23C934-20C5-3FA9-6650-E158FA954C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74704" y="1962369"/>
            <a:ext cx="2145535" cy="2011439"/>
          </a:xfrm>
          <a:prstGeom prst="rect">
            <a:avLst/>
          </a:prstGeom>
        </p:spPr>
      </p:pic>
      <p:pic>
        <p:nvPicPr>
          <p:cNvPr id="4" name="Picture 3">
            <a:extLst>
              <a:ext uri="{FF2B5EF4-FFF2-40B4-BE49-F238E27FC236}">
                <a16:creationId xmlns:a16="http://schemas.microsoft.com/office/drawing/2014/main" id="{C5FD0FFC-E9EC-A976-EDB6-27D7D97FD9E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8745" y="1962369"/>
            <a:ext cx="2145535" cy="2011439"/>
          </a:xfrm>
          <a:prstGeom prst="rect">
            <a:avLst/>
          </a:prstGeom>
        </p:spPr>
      </p:pic>
      <p:sp>
        <p:nvSpPr>
          <p:cNvPr id="2" name="Title 1">
            <a:extLst>
              <a:ext uri="{FF2B5EF4-FFF2-40B4-BE49-F238E27FC236}">
                <a16:creationId xmlns:a16="http://schemas.microsoft.com/office/drawing/2014/main" id="{3923B545-7460-EBBF-BBFD-3252E89B2F50}"/>
              </a:ext>
            </a:extLst>
          </p:cNvPr>
          <p:cNvSpPr>
            <a:spLocks noGrp="1"/>
          </p:cNvSpPr>
          <p:nvPr>
            <p:ph type="title" hasCustomPrompt="1"/>
          </p:nvPr>
        </p:nvSpPr>
        <p:spPr>
          <a:xfrm>
            <a:off x="468745" y="50265"/>
            <a:ext cx="10515600" cy="924316"/>
          </a:xfrm>
        </p:spPr>
        <p:txBody>
          <a:bodyPr>
            <a:normAutofit/>
          </a:bodyPr>
          <a:lstStyle/>
          <a:p>
            <a:r>
              <a:rPr lang="en-US" sz="3600" b="1" dirty="0">
                <a:solidFill>
                  <a:schemeClr val="bg1"/>
                </a:solidFill>
                <a:ea typeface="Calibri Light"/>
                <a:cs typeface="Calibri Light"/>
              </a:rPr>
              <a:t>Session Title</a:t>
            </a:r>
          </a:p>
        </p:txBody>
      </p:sp>
      <p:sp>
        <p:nvSpPr>
          <p:cNvPr id="3" name="Picture Placeholder 5">
            <a:extLst>
              <a:ext uri="{FF2B5EF4-FFF2-40B4-BE49-F238E27FC236}">
                <a16:creationId xmlns:a16="http://schemas.microsoft.com/office/drawing/2014/main" id="{9FFF4E38-1708-AFFA-97D6-20A754830F36}"/>
              </a:ext>
            </a:extLst>
          </p:cNvPr>
          <p:cNvSpPr>
            <a:spLocks noGrp="1"/>
          </p:cNvSpPr>
          <p:nvPr>
            <p:ph type="pic" sz="quarter" idx="10" hasCustomPrompt="1"/>
          </p:nvPr>
        </p:nvSpPr>
        <p:spPr>
          <a:xfrm>
            <a:off x="877571" y="1716046"/>
            <a:ext cx="2504088" cy="2504087"/>
          </a:xfrm>
          <a:prstGeom prst="round2DiagRect">
            <a:avLst/>
          </a:prstGeom>
          <a:solidFill>
            <a:schemeClr val="bg1">
              <a:lumMod val="85000"/>
            </a:schemeClr>
          </a:solidFill>
        </p:spPr>
        <p:txBody>
          <a:bodyPr>
            <a:normAutofit/>
          </a:bodyPr>
          <a:lstStyle>
            <a:lvl1pPr>
              <a:defRPr sz="2800"/>
            </a:lvl1pPr>
          </a:lstStyle>
          <a:p>
            <a:r>
              <a:rPr lang="en-US" dirty="0"/>
              <a:t>Headshot Placeholder</a:t>
            </a:r>
          </a:p>
        </p:txBody>
      </p:sp>
      <p:sp>
        <p:nvSpPr>
          <p:cNvPr id="11" name="Picture Placeholder 5">
            <a:extLst>
              <a:ext uri="{FF2B5EF4-FFF2-40B4-BE49-F238E27FC236}">
                <a16:creationId xmlns:a16="http://schemas.microsoft.com/office/drawing/2014/main" id="{6A5336BB-516D-90EF-7FC3-6A7922622FDC}"/>
              </a:ext>
            </a:extLst>
          </p:cNvPr>
          <p:cNvSpPr>
            <a:spLocks noGrp="1"/>
          </p:cNvSpPr>
          <p:nvPr>
            <p:ph type="pic" sz="quarter" idx="11" hasCustomPrompt="1"/>
          </p:nvPr>
        </p:nvSpPr>
        <p:spPr>
          <a:xfrm>
            <a:off x="4894368" y="1716046"/>
            <a:ext cx="2504088" cy="2504087"/>
          </a:xfrm>
          <a:prstGeom prst="round2DiagRect">
            <a:avLst/>
          </a:prstGeom>
          <a:solidFill>
            <a:schemeClr val="bg1">
              <a:lumMod val="85000"/>
            </a:schemeClr>
          </a:solidFill>
        </p:spPr>
        <p:txBody>
          <a:bodyPr>
            <a:normAutofit/>
          </a:bodyPr>
          <a:lstStyle>
            <a:lvl1pPr>
              <a:defRPr sz="2800"/>
            </a:lvl1pPr>
          </a:lstStyle>
          <a:p>
            <a:r>
              <a:rPr lang="en-US" dirty="0"/>
              <a:t>Headshot Placeholder</a:t>
            </a:r>
          </a:p>
        </p:txBody>
      </p:sp>
      <p:sp>
        <p:nvSpPr>
          <p:cNvPr id="12" name="Text Placeholder 6">
            <a:extLst>
              <a:ext uri="{FF2B5EF4-FFF2-40B4-BE49-F238E27FC236}">
                <a16:creationId xmlns:a16="http://schemas.microsoft.com/office/drawing/2014/main" id="{94A6E1D5-90FA-3235-FFBE-6D21B5AEBDB4}"/>
              </a:ext>
            </a:extLst>
          </p:cNvPr>
          <p:cNvSpPr>
            <a:spLocks noGrp="1"/>
          </p:cNvSpPr>
          <p:nvPr>
            <p:ph type="body" sz="quarter" idx="17" hasCustomPrompt="1"/>
          </p:nvPr>
        </p:nvSpPr>
        <p:spPr>
          <a:xfrm>
            <a:off x="4290180" y="4305149"/>
            <a:ext cx="3712464" cy="1132272"/>
          </a:xfrm>
        </p:spPr>
        <p:txBody>
          <a:bodyPr anchor="b" anchorCtr="0">
            <a:noAutofit/>
          </a:bodyPr>
          <a:lstStyle>
            <a:lvl1pPr marL="0" indent="0" algn="ctr">
              <a:buNone/>
              <a:defRPr sz="2400"/>
            </a:lvl1pPr>
          </a:lstStyle>
          <a:p>
            <a:pPr lvl="0"/>
            <a:r>
              <a:rPr lang="en-US" dirty="0" err="1"/>
              <a:t>Firstname</a:t>
            </a:r>
            <a:r>
              <a:rPr lang="en-US" dirty="0"/>
              <a:t> </a:t>
            </a:r>
            <a:r>
              <a:rPr lang="en-US" dirty="0" err="1"/>
              <a:t>Lastname</a:t>
            </a:r>
            <a:r>
              <a:rPr lang="en-US" dirty="0"/>
              <a:t>, </a:t>
            </a:r>
          </a:p>
          <a:p>
            <a:pPr lvl="0"/>
            <a:r>
              <a:rPr lang="en-US" dirty="0"/>
              <a:t>MD, FHFSA</a:t>
            </a:r>
          </a:p>
        </p:txBody>
      </p:sp>
      <p:sp>
        <p:nvSpPr>
          <p:cNvPr id="13" name="Text Placeholder 11">
            <a:extLst>
              <a:ext uri="{FF2B5EF4-FFF2-40B4-BE49-F238E27FC236}">
                <a16:creationId xmlns:a16="http://schemas.microsoft.com/office/drawing/2014/main" id="{A3D0B69B-EB7A-5447-3AAC-71654B1D0334}"/>
              </a:ext>
            </a:extLst>
          </p:cNvPr>
          <p:cNvSpPr>
            <a:spLocks noGrp="1"/>
          </p:cNvSpPr>
          <p:nvPr>
            <p:ph type="body" sz="quarter" idx="18" hasCustomPrompt="1"/>
          </p:nvPr>
        </p:nvSpPr>
        <p:spPr>
          <a:xfrm>
            <a:off x="4290180" y="5455877"/>
            <a:ext cx="3712464" cy="924316"/>
          </a:xfrm>
        </p:spPr>
        <p:txBody>
          <a:bodyPr>
            <a:noAutofit/>
          </a:bodyPr>
          <a:lstStyle>
            <a:lvl1pPr marL="0" indent="0" algn="ctr">
              <a:buNone/>
              <a:defRPr sz="2000">
                <a:solidFill>
                  <a:srgbClr val="53565A"/>
                </a:solidFill>
              </a:defRPr>
            </a:lvl1pPr>
            <a:lvl3pPr marL="914400" indent="0">
              <a:buNone/>
              <a:defRPr/>
            </a:lvl3pPr>
          </a:lstStyle>
          <a:p>
            <a:pPr lvl="0"/>
            <a:r>
              <a:rPr lang="en-US" dirty="0"/>
              <a:t>Title of the Speaker</a:t>
            </a:r>
          </a:p>
        </p:txBody>
      </p:sp>
      <p:sp>
        <p:nvSpPr>
          <p:cNvPr id="15" name="Text Placeholder 11">
            <a:extLst>
              <a:ext uri="{FF2B5EF4-FFF2-40B4-BE49-F238E27FC236}">
                <a16:creationId xmlns:a16="http://schemas.microsoft.com/office/drawing/2014/main" id="{4CAF5F40-0208-A47B-ACEC-A92CA8829910}"/>
              </a:ext>
            </a:extLst>
          </p:cNvPr>
          <p:cNvSpPr>
            <a:spLocks noGrp="1"/>
          </p:cNvSpPr>
          <p:nvPr>
            <p:ph type="body" sz="quarter" idx="20" hasCustomPrompt="1"/>
          </p:nvPr>
        </p:nvSpPr>
        <p:spPr>
          <a:xfrm>
            <a:off x="273383" y="5482937"/>
            <a:ext cx="3712464" cy="924316"/>
          </a:xfrm>
        </p:spPr>
        <p:txBody>
          <a:bodyPr>
            <a:noAutofit/>
          </a:bodyPr>
          <a:lstStyle>
            <a:lvl1pPr marL="0" indent="0" algn="ctr">
              <a:buNone/>
              <a:defRPr sz="2000">
                <a:solidFill>
                  <a:srgbClr val="53565A"/>
                </a:solidFill>
              </a:defRPr>
            </a:lvl1pPr>
            <a:lvl3pPr marL="914400" indent="0">
              <a:buNone/>
              <a:defRPr/>
            </a:lvl3pPr>
          </a:lstStyle>
          <a:p>
            <a:pPr lvl="0"/>
            <a:r>
              <a:rPr lang="en-US" dirty="0"/>
              <a:t>Title of the Speaker</a:t>
            </a:r>
          </a:p>
        </p:txBody>
      </p:sp>
      <p:sp>
        <p:nvSpPr>
          <p:cNvPr id="17" name="Picture Placeholder 5">
            <a:extLst>
              <a:ext uri="{FF2B5EF4-FFF2-40B4-BE49-F238E27FC236}">
                <a16:creationId xmlns:a16="http://schemas.microsoft.com/office/drawing/2014/main" id="{6778C780-0F03-7B06-6507-1D6818DDC6BA}"/>
              </a:ext>
            </a:extLst>
          </p:cNvPr>
          <p:cNvSpPr>
            <a:spLocks noGrp="1"/>
          </p:cNvSpPr>
          <p:nvPr>
            <p:ph type="pic" sz="quarter" idx="21" hasCustomPrompt="1"/>
          </p:nvPr>
        </p:nvSpPr>
        <p:spPr>
          <a:xfrm>
            <a:off x="8793934" y="1716046"/>
            <a:ext cx="2504088" cy="2504087"/>
          </a:xfrm>
          <a:prstGeom prst="round2DiagRect">
            <a:avLst/>
          </a:prstGeom>
          <a:solidFill>
            <a:schemeClr val="bg1">
              <a:lumMod val="85000"/>
            </a:schemeClr>
          </a:solidFill>
        </p:spPr>
        <p:txBody>
          <a:bodyPr>
            <a:normAutofit/>
          </a:bodyPr>
          <a:lstStyle>
            <a:lvl1pPr>
              <a:defRPr sz="2800"/>
            </a:lvl1pPr>
          </a:lstStyle>
          <a:p>
            <a:r>
              <a:rPr lang="en-US" dirty="0"/>
              <a:t>Headshot Placeholder</a:t>
            </a:r>
          </a:p>
        </p:txBody>
      </p:sp>
      <p:sp>
        <p:nvSpPr>
          <p:cNvPr id="18" name="Text Placeholder 6">
            <a:extLst>
              <a:ext uri="{FF2B5EF4-FFF2-40B4-BE49-F238E27FC236}">
                <a16:creationId xmlns:a16="http://schemas.microsoft.com/office/drawing/2014/main" id="{32BE5442-62BF-95E3-E6C3-302FD058A9DD}"/>
              </a:ext>
            </a:extLst>
          </p:cNvPr>
          <p:cNvSpPr>
            <a:spLocks noGrp="1"/>
          </p:cNvSpPr>
          <p:nvPr>
            <p:ph type="body" sz="quarter" idx="22" hasCustomPrompt="1"/>
          </p:nvPr>
        </p:nvSpPr>
        <p:spPr>
          <a:xfrm>
            <a:off x="8189746" y="4305149"/>
            <a:ext cx="3712464" cy="1132272"/>
          </a:xfrm>
        </p:spPr>
        <p:txBody>
          <a:bodyPr anchor="b" anchorCtr="0">
            <a:noAutofit/>
          </a:bodyPr>
          <a:lstStyle>
            <a:lvl1pPr marL="0" indent="0" algn="ctr">
              <a:buNone/>
              <a:defRPr sz="2400"/>
            </a:lvl1pPr>
          </a:lstStyle>
          <a:p>
            <a:pPr lvl="0"/>
            <a:r>
              <a:rPr lang="en-US" dirty="0" err="1"/>
              <a:t>Firstname</a:t>
            </a:r>
            <a:r>
              <a:rPr lang="en-US" dirty="0"/>
              <a:t> </a:t>
            </a:r>
            <a:r>
              <a:rPr lang="en-US" dirty="0" err="1"/>
              <a:t>Lastname</a:t>
            </a:r>
            <a:r>
              <a:rPr lang="en-US" dirty="0"/>
              <a:t>, </a:t>
            </a:r>
          </a:p>
          <a:p>
            <a:pPr lvl="0"/>
            <a:r>
              <a:rPr lang="en-US" dirty="0"/>
              <a:t>MD, FHFSA</a:t>
            </a:r>
          </a:p>
        </p:txBody>
      </p:sp>
      <p:sp>
        <p:nvSpPr>
          <p:cNvPr id="20" name="Text Placeholder 11">
            <a:extLst>
              <a:ext uri="{FF2B5EF4-FFF2-40B4-BE49-F238E27FC236}">
                <a16:creationId xmlns:a16="http://schemas.microsoft.com/office/drawing/2014/main" id="{B800DF4E-5AC2-DB52-44D2-B581ECDD553D}"/>
              </a:ext>
            </a:extLst>
          </p:cNvPr>
          <p:cNvSpPr>
            <a:spLocks noGrp="1"/>
          </p:cNvSpPr>
          <p:nvPr>
            <p:ph type="body" sz="quarter" idx="23" hasCustomPrompt="1"/>
          </p:nvPr>
        </p:nvSpPr>
        <p:spPr>
          <a:xfrm>
            <a:off x="8189746" y="5455877"/>
            <a:ext cx="3712464" cy="924316"/>
          </a:xfrm>
        </p:spPr>
        <p:txBody>
          <a:bodyPr>
            <a:noAutofit/>
          </a:bodyPr>
          <a:lstStyle>
            <a:lvl1pPr marL="0" indent="0" algn="ctr">
              <a:buNone/>
              <a:defRPr sz="2000">
                <a:solidFill>
                  <a:srgbClr val="53565A"/>
                </a:solidFill>
              </a:defRPr>
            </a:lvl1pPr>
            <a:lvl3pPr marL="914400" indent="0">
              <a:buNone/>
              <a:defRPr/>
            </a:lvl3pPr>
          </a:lstStyle>
          <a:p>
            <a:pPr lvl="0"/>
            <a:r>
              <a:rPr lang="en-US" dirty="0"/>
              <a:t>Title of the Speaker</a:t>
            </a:r>
          </a:p>
        </p:txBody>
      </p:sp>
      <p:sp>
        <p:nvSpPr>
          <p:cNvPr id="7" name="Text Placeholder 6">
            <a:extLst>
              <a:ext uri="{FF2B5EF4-FFF2-40B4-BE49-F238E27FC236}">
                <a16:creationId xmlns:a16="http://schemas.microsoft.com/office/drawing/2014/main" id="{B0D17537-E353-D32F-784B-37457A50EE72}"/>
              </a:ext>
            </a:extLst>
          </p:cNvPr>
          <p:cNvSpPr>
            <a:spLocks noGrp="1"/>
          </p:cNvSpPr>
          <p:nvPr>
            <p:ph type="body" sz="quarter" idx="24" hasCustomPrompt="1"/>
          </p:nvPr>
        </p:nvSpPr>
        <p:spPr>
          <a:xfrm>
            <a:off x="280887" y="4305149"/>
            <a:ext cx="3712464" cy="1132272"/>
          </a:xfrm>
        </p:spPr>
        <p:txBody>
          <a:bodyPr anchor="b" anchorCtr="0">
            <a:noAutofit/>
          </a:bodyPr>
          <a:lstStyle>
            <a:lvl1pPr marL="0" indent="0" algn="ctr">
              <a:buNone/>
              <a:defRPr sz="2400"/>
            </a:lvl1pPr>
          </a:lstStyle>
          <a:p>
            <a:pPr lvl="0"/>
            <a:r>
              <a:rPr lang="en-US" dirty="0" err="1"/>
              <a:t>Firstname</a:t>
            </a:r>
            <a:r>
              <a:rPr lang="en-US" dirty="0"/>
              <a:t> </a:t>
            </a:r>
            <a:r>
              <a:rPr lang="en-US" dirty="0" err="1"/>
              <a:t>Lastname</a:t>
            </a:r>
            <a:r>
              <a:rPr lang="en-US" dirty="0"/>
              <a:t>, </a:t>
            </a:r>
          </a:p>
          <a:p>
            <a:pPr lvl="0"/>
            <a:r>
              <a:rPr lang="en-US" dirty="0"/>
              <a:t>MD, FHFSA</a:t>
            </a:r>
          </a:p>
        </p:txBody>
      </p:sp>
    </p:spTree>
    <p:extLst>
      <p:ext uri="{BB962C8B-B14F-4D97-AF65-F5344CB8AC3E}">
        <p14:creationId xmlns:p14="http://schemas.microsoft.com/office/powerpoint/2010/main" val="61298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Speak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C4D3D6F-9801-3C4D-D181-1935728A80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44562" y="1727909"/>
            <a:ext cx="2145535" cy="2011439"/>
          </a:xfrm>
          <a:prstGeom prst="rect">
            <a:avLst/>
          </a:prstGeom>
        </p:spPr>
      </p:pic>
      <p:pic>
        <p:nvPicPr>
          <p:cNvPr id="12" name="Picture 11">
            <a:extLst>
              <a:ext uri="{FF2B5EF4-FFF2-40B4-BE49-F238E27FC236}">
                <a16:creationId xmlns:a16="http://schemas.microsoft.com/office/drawing/2014/main" id="{5013CAB6-B1AA-DCEC-A875-B691A8500E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05419" y="1727909"/>
            <a:ext cx="2145535" cy="2011439"/>
          </a:xfrm>
          <a:prstGeom prst="rect">
            <a:avLst/>
          </a:prstGeom>
        </p:spPr>
      </p:pic>
      <p:pic>
        <p:nvPicPr>
          <p:cNvPr id="8" name="Picture 7">
            <a:extLst>
              <a:ext uri="{FF2B5EF4-FFF2-40B4-BE49-F238E27FC236}">
                <a16:creationId xmlns:a16="http://schemas.microsoft.com/office/drawing/2014/main" id="{36F020B1-B09D-1FD3-0E9F-130EE77DFB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4" y="1727909"/>
            <a:ext cx="2145535" cy="2011439"/>
          </a:xfrm>
          <a:prstGeom prst="rect">
            <a:avLst/>
          </a:prstGeom>
        </p:spPr>
      </p:pic>
      <p:pic>
        <p:nvPicPr>
          <p:cNvPr id="2" name="Picture 1">
            <a:extLst>
              <a:ext uri="{FF2B5EF4-FFF2-40B4-BE49-F238E27FC236}">
                <a16:creationId xmlns:a16="http://schemas.microsoft.com/office/drawing/2014/main" id="{CF4571DB-551F-8A99-A670-64248BAC12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49947" y="1727909"/>
            <a:ext cx="2145535" cy="2011439"/>
          </a:xfrm>
          <a:prstGeom prst="rect">
            <a:avLst/>
          </a:prstGeom>
        </p:spPr>
      </p:pic>
      <p:sp>
        <p:nvSpPr>
          <p:cNvPr id="4" name="Picture Placeholder 5">
            <a:extLst>
              <a:ext uri="{FF2B5EF4-FFF2-40B4-BE49-F238E27FC236}">
                <a16:creationId xmlns:a16="http://schemas.microsoft.com/office/drawing/2014/main" id="{8B63608E-CE70-E7B7-17D5-1972B0816B05}"/>
              </a:ext>
            </a:extLst>
          </p:cNvPr>
          <p:cNvSpPr>
            <a:spLocks noGrp="1"/>
          </p:cNvSpPr>
          <p:nvPr>
            <p:ph type="pic" sz="quarter" idx="10" hasCustomPrompt="1"/>
          </p:nvPr>
        </p:nvSpPr>
        <p:spPr>
          <a:xfrm>
            <a:off x="432481" y="1424222"/>
            <a:ext cx="2504088" cy="2504087"/>
          </a:xfrm>
          <a:prstGeom prst="round2DiagRect">
            <a:avLst/>
          </a:prstGeom>
          <a:solidFill>
            <a:schemeClr val="bg1">
              <a:lumMod val="85000"/>
            </a:schemeClr>
          </a:solidFill>
        </p:spPr>
        <p:txBody>
          <a:bodyPr>
            <a:normAutofit/>
          </a:bodyPr>
          <a:lstStyle>
            <a:lvl1pPr>
              <a:defRPr sz="2800"/>
            </a:lvl1pPr>
          </a:lstStyle>
          <a:p>
            <a:r>
              <a:rPr lang="en-US" dirty="0"/>
              <a:t>Headshot Placeholder</a:t>
            </a:r>
          </a:p>
        </p:txBody>
      </p:sp>
      <p:sp>
        <p:nvSpPr>
          <p:cNvPr id="13" name="Picture Placeholder 5">
            <a:extLst>
              <a:ext uri="{FF2B5EF4-FFF2-40B4-BE49-F238E27FC236}">
                <a16:creationId xmlns:a16="http://schemas.microsoft.com/office/drawing/2014/main" id="{5F5201DA-10BA-E7E1-4790-544F0D11DFFB}"/>
              </a:ext>
            </a:extLst>
          </p:cNvPr>
          <p:cNvSpPr>
            <a:spLocks noGrp="1"/>
          </p:cNvSpPr>
          <p:nvPr>
            <p:ph type="pic" sz="quarter" idx="11" hasCustomPrompt="1"/>
          </p:nvPr>
        </p:nvSpPr>
        <p:spPr>
          <a:xfrm>
            <a:off x="3364928" y="1424222"/>
            <a:ext cx="2504088" cy="2504087"/>
          </a:xfrm>
          <a:prstGeom prst="round2DiagRect">
            <a:avLst/>
          </a:prstGeom>
          <a:solidFill>
            <a:schemeClr val="bg1">
              <a:lumMod val="85000"/>
            </a:schemeClr>
          </a:solidFill>
        </p:spPr>
        <p:txBody>
          <a:bodyPr>
            <a:normAutofit/>
          </a:bodyPr>
          <a:lstStyle>
            <a:lvl1pPr>
              <a:defRPr sz="2800"/>
            </a:lvl1pPr>
          </a:lstStyle>
          <a:p>
            <a:r>
              <a:rPr lang="en-US" dirty="0"/>
              <a:t>Headshot Placeholder</a:t>
            </a:r>
          </a:p>
        </p:txBody>
      </p:sp>
      <p:sp>
        <p:nvSpPr>
          <p:cNvPr id="16" name="Picture Placeholder 5">
            <a:extLst>
              <a:ext uri="{FF2B5EF4-FFF2-40B4-BE49-F238E27FC236}">
                <a16:creationId xmlns:a16="http://schemas.microsoft.com/office/drawing/2014/main" id="{2D594936-5B2C-C2D9-74DA-8A40E72E1FF1}"/>
              </a:ext>
            </a:extLst>
          </p:cNvPr>
          <p:cNvSpPr>
            <a:spLocks noGrp="1"/>
          </p:cNvSpPr>
          <p:nvPr>
            <p:ph type="pic" sz="quarter" idx="12" hasCustomPrompt="1"/>
          </p:nvPr>
        </p:nvSpPr>
        <p:spPr>
          <a:xfrm>
            <a:off x="6322986" y="1424222"/>
            <a:ext cx="2504088" cy="2504087"/>
          </a:xfrm>
          <a:prstGeom prst="round2DiagRect">
            <a:avLst/>
          </a:prstGeom>
          <a:solidFill>
            <a:schemeClr val="bg1">
              <a:lumMod val="85000"/>
            </a:schemeClr>
          </a:solidFill>
        </p:spPr>
        <p:txBody>
          <a:bodyPr>
            <a:normAutofit/>
          </a:bodyPr>
          <a:lstStyle>
            <a:lvl1pPr>
              <a:defRPr sz="2800"/>
            </a:lvl1pPr>
          </a:lstStyle>
          <a:p>
            <a:r>
              <a:rPr lang="en-US" dirty="0"/>
              <a:t>Headshot Placeholder</a:t>
            </a:r>
          </a:p>
        </p:txBody>
      </p:sp>
      <p:sp>
        <p:nvSpPr>
          <p:cNvPr id="19" name="Picture Placeholder 5">
            <a:extLst>
              <a:ext uri="{FF2B5EF4-FFF2-40B4-BE49-F238E27FC236}">
                <a16:creationId xmlns:a16="http://schemas.microsoft.com/office/drawing/2014/main" id="{315ECA04-DBCE-FB93-79AD-CD530694F924}"/>
              </a:ext>
            </a:extLst>
          </p:cNvPr>
          <p:cNvSpPr>
            <a:spLocks noGrp="1"/>
          </p:cNvSpPr>
          <p:nvPr>
            <p:ph type="pic" sz="quarter" idx="13" hasCustomPrompt="1"/>
          </p:nvPr>
        </p:nvSpPr>
        <p:spPr>
          <a:xfrm>
            <a:off x="9262052" y="1424222"/>
            <a:ext cx="2504088" cy="2504087"/>
          </a:xfrm>
          <a:prstGeom prst="round2DiagRect">
            <a:avLst/>
          </a:prstGeom>
          <a:solidFill>
            <a:schemeClr val="bg1">
              <a:lumMod val="85000"/>
            </a:schemeClr>
          </a:solidFill>
        </p:spPr>
        <p:txBody>
          <a:bodyPr>
            <a:normAutofit/>
          </a:bodyPr>
          <a:lstStyle>
            <a:lvl1pPr>
              <a:defRPr sz="2800"/>
            </a:lvl1pPr>
          </a:lstStyle>
          <a:p>
            <a:r>
              <a:rPr lang="en-US" dirty="0"/>
              <a:t>Headshot Placeholder</a:t>
            </a:r>
          </a:p>
        </p:txBody>
      </p:sp>
      <p:sp>
        <p:nvSpPr>
          <p:cNvPr id="5" name="Text Placeholder 6">
            <a:extLst>
              <a:ext uri="{FF2B5EF4-FFF2-40B4-BE49-F238E27FC236}">
                <a16:creationId xmlns:a16="http://schemas.microsoft.com/office/drawing/2014/main" id="{74E9FA3D-C5F2-F31C-043A-0DA354379130}"/>
              </a:ext>
            </a:extLst>
          </p:cNvPr>
          <p:cNvSpPr>
            <a:spLocks noGrp="1"/>
          </p:cNvSpPr>
          <p:nvPr>
            <p:ph type="body" sz="quarter" idx="15" hasCustomPrompt="1"/>
          </p:nvPr>
        </p:nvSpPr>
        <p:spPr>
          <a:xfrm>
            <a:off x="288471" y="4043035"/>
            <a:ext cx="2792108" cy="1361622"/>
          </a:xfrm>
        </p:spPr>
        <p:txBody>
          <a:bodyPr anchor="b" anchorCtr="0">
            <a:noAutofit/>
          </a:bodyPr>
          <a:lstStyle>
            <a:lvl1pPr marL="0" indent="0" algn="ctr">
              <a:buNone/>
              <a:defRPr sz="2400"/>
            </a:lvl1pPr>
          </a:lstStyle>
          <a:p>
            <a:pPr lvl="0"/>
            <a:r>
              <a:rPr lang="en-US" dirty="0" err="1"/>
              <a:t>Firstname</a:t>
            </a:r>
            <a:r>
              <a:rPr lang="en-US" dirty="0"/>
              <a:t> </a:t>
            </a:r>
            <a:r>
              <a:rPr lang="en-US" dirty="0" err="1"/>
              <a:t>Lastname</a:t>
            </a:r>
            <a:r>
              <a:rPr lang="en-US" dirty="0"/>
              <a:t>, MD, FHFSA</a:t>
            </a:r>
          </a:p>
        </p:txBody>
      </p:sp>
      <p:sp>
        <p:nvSpPr>
          <p:cNvPr id="6" name="Text Placeholder 11">
            <a:extLst>
              <a:ext uri="{FF2B5EF4-FFF2-40B4-BE49-F238E27FC236}">
                <a16:creationId xmlns:a16="http://schemas.microsoft.com/office/drawing/2014/main" id="{1D140A60-CBE7-66C3-8F34-0F101599C73A}"/>
              </a:ext>
            </a:extLst>
          </p:cNvPr>
          <p:cNvSpPr>
            <a:spLocks noGrp="1"/>
          </p:cNvSpPr>
          <p:nvPr>
            <p:ph type="body" sz="quarter" idx="16" hasCustomPrompt="1"/>
          </p:nvPr>
        </p:nvSpPr>
        <p:spPr>
          <a:xfrm>
            <a:off x="288471" y="5499047"/>
            <a:ext cx="2792108" cy="1011598"/>
          </a:xfrm>
        </p:spPr>
        <p:txBody>
          <a:bodyPr>
            <a:noAutofit/>
          </a:bodyPr>
          <a:lstStyle>
            <a:lvl1pPr marL="0" indent="0" algn="ctr">
              <a:buNone/>
              <a:defRPr sz="2000">
                <a:solidFill>
                  <a:srgbClr val="53565A"/>
                </a:solidFill>
              </a:defRPr>
            </a:lvl1pPr>
            <a:lvl3pPr marL="914400" indent="0">
              <a:buNone/>
              <a:defRPr/>
            </a:lvl3pPr>
          </a:lstStyle>
          <a:p>
            <a:pPr lvl="0"/>
            <a:r>
              <a:rPr lang="en-US" dirty="0"/>
              <a:t>Title of the Speaker</a:t>
            </a:r>
          </a:p>
        </p:txBody>
      </p:sp>
      <p:sp>
        <p:nvSpPr>
          <p:cNvPr id="7" name="Text Placeholder 6">
            <a:extLst>
              <a:ext uri="{FF2B5EF4-FFF2-40B4-BE49-F238E27FC236}">
                <a16:creationId xmlns:a16="http://schemas.microsoft.com/office/drawing/2014/main" id="{9C33FB42-B3B0-F073-7ADA-ED1B702845F7}"/>
              </a:ext>
            </a:extLst>
          </p:cNvPr>
          <p:cNvSpPr>
            <a:spLocks noGrp="1"/>
          </p:cNvSpPr>
          <p:nvPr>
            <p:ph type="body" sz="quarter" idx="17" hasCustomPrompt="1"/>
          </p:nvPr>
        </p:nvSpPr>
        <p:spPr>
          <a:xfrm>
            <a:off x="3220918" y="4043035"/>
            <a:ext cx="2792108" cy="1361622"/>
          </a:xfrm>
        </p:spPr>
        <p:txBody>
          <a:bodyPr anchor="b" anchorCtr="0">
            <a:noAutofit/>
          </a:bodyPr>
          <a:lstStyle>
            <a:lvl1pPr marL="0" indent="0" algn="ctr">
              <a:buNone/>
              <a:defRPr sz="2400"/>
            </a:lvl1pPr>
          </a:lstStyle>
          <a:p>
            <a:pPr lvl="0"/>
            <a:r>
              <a:rPr lang="en-US" dirty="0" err="1"/>
              <a:t>Firstname</a:t>
            </a:r>
            <a:r>
              <a:rPr lang="en-US" dirty="0"/>
              <a:t> </a:t>
            </a:r>
            <a:r>
              <a:rPr lang="en-US" dirty="0" err="1"/>
              <a:t>Lastname</a:t>
            </a:r>
            <a:r>
              <a:rPr lang="en-US" dirty="0"/>
              <a:t>, MD, FHFSA</a:t>
            </a:r>
          </a:p>
        </p:txBody>
      </p:sp>
      <p:sp>
        <p:nvSpPr>
          <p:cNvPr id="9" name="Text Placeholder 11">
            <a:extLst>
              <a:ext uri="{FF2B5EF4-FFF2-40B4-BE49-F238E27FC236}">
                <a16:creationId xmlns:a16="http://schemas.microsoft.com/office/drawing/2014/main" id="{2FA83ED4-5DD5-AE3E-203C-D0AA2AE06CEE}"/>
              </a:ext>
            </a:extLst>
          </p:cNvPr>
          <p:cNvSpPr>
            <a:spLocks noGrp="1"/>
          </p:cNvSpPr>
          <p:nvPr>
            <p:ph type="body" sz="quarter" idx="18" hasCustomPrompt="1"/>
          </p:nvPr>
        </p:nvSpPr>
        <p:spPr>
          <a:xfrm>
            <a:off x="3220918" y="5499047"/>
            <a:ext cx="2792108" cy="1011598"/>
          </a:xfrm>
        </p:spPr>
        <p:txBody>
          <a:bodyPr>
            <a:noAutofit/>
          </a:bodyPr>
          <a:lstStyle>
            <a:lvl1pPr marL="0" indent="0" algn="ctr">
              <a:buNone/>
              <a:defRPr sz="2000">
                <a:solidFill>
                  <a:srgbClr val="53565A"/>
                </a:solidFill>
              </a:defRPr>
            </a:lvl1pPr>
            <a:lvl3pPr marL="914400" indent="0">
              <a:buNone/>
              <a:defRPr/>
            </a:lvl3pPr>
          </a:lstStyle>
          <a:p>
            <a:pPr lvl="0"/>
            <a:r>
              <a:rPr lang="en-US" dirty="0"/>
              <a:t>Title of the Speaker</a:t>
            </a:r>
          </a:p>
        </p:txBody>
      </p:sp>
      <p:sp>
        <p:nvSpPr>
          <p:cNvPr id="10" name="Text Placeholder 6">
            <a:extLst>
              <a:ext uri="{FF2B5EF4-FFF2-40B4-BE49-F238E27FC236}">
                <a16:creationId xmlns:a16="http://schemas.microsoft.com/office/drawing/2014/main" id="{8466411E-A52C-D8C1-780B-8692884BE5FD}"/>
              </a:ext>
            </a:extLst>
          </p:cNvPr>
          <p:cNvSpPr>
            <a:spLocks noGrp="1"/>
          </p:cNvSpPr>
          <p:nvPr>
            <p:ph type="body" sz="quarter" idx="19" hasCustomPrompt="1"/>
          </p:nvPr>
        </p:nvSpPr>
        <p:spPr>
          <a:xfrm>
            <a:off x="6178976" y="4043035"/>
            <a:ext cx="2792108" cy="1361622"/>
          </a:xfrm>
        </p:spPr>
        <p:txBody>
          <a:bodyPr anchor="b" anchorCtr="0">
            <a:noAutofit/>
          </a:bodyPr>
          <a:lstStyle>
            <a:lvl1pPr marL="0" indent="0" algn="ctr">
              <a:buNone/>
              <a:defRPr sz="2400"/>
            </a:lvl1pPr>
          </a:lstStyle>
          <a:p>
            <a:pPr lvl="0"/>
            <a:r>
              <a:rPr lang="en-US" dirty="0" err="1"/>
              <a:t>Firstname</a:t>
            </a:r>
            <a:r>
              <a:rPr lang="en-US" dirty="0"/>
              <a:t> </a:t>
            </a:r>
            <a:r>
              <a:rPr lang="en-US" dirty="0" err="1"/>
              <a:t>Lastname</a:t>
            </a:r>
            <a:r>
              <a:rPr lang="en-US" dirty="0"/>
              <a:t>, MD, FHFSA</a:t>
            </a:r>
          </a:p>
        </p:txBody>
      </p:sp>
      <p:sp>
        <p:nvSpPr>
          <p:cNvPr id="11" name="Text Placeholder 11">
            <a:extLst>
              <a:ext uri="{FF2B5EF4-FFF2-40B4-BE49-F238E27FC236}">
                <a16:creationId xmlns:a16="http://schemas.microsoft.com/office/drawing/2014/main" id="{571DCB00-8057-9104-EA55-0B54338B1D94}"/>
              </a:ext>
            </a:extLst>
          </p:cNvPr>
          <p:cNvSpPr>
            <a:spLocks noGrp="1"/>
          </p:cNvSpPr>
          <p:nvPr>
            <p:ph type="body" sz="quarter" idx="20" hasCustomPrompt="1"/>
          </p:nvPr>
        </p:nvSpPr>
        <p:spPr>
          <a:xfrm>
            <a:off x="6178976" y="5499047"/>
            <a:ext cx="2792108" cy="1011598"/>
          </a:xfrm>
        </p:spPr>
        <p:txBody>
          <a:bodyPr>
            <a:noAutofit/>
          </a:bodyPr>
          <a:lstStyle>
            <a:lvl1pPr marL="0" indent="0" algn="ctr">
              <a:buNone/>
              <a:defRPr sz="2000">
                <a:solidFill>
                  <a:srgbClr val="53565A"/>
                </a:solidFill>
              </a:defRPr>
            </a:lvl1pPr>
            <a:lvl3pPr marL="914400" indent="0">
              <a:buNone/>
              <a:defRPr/>
            </a:lvl3pPr>
          </a:lstStyle>
          <a:p>
            <a:pPr lvl="0"/>
            <a:r>
              <a:rPr lang="en-US" dirty="0"/>
              <a:t>Title of the Speaker</a:t>
            </a:r>
          </a:p>
        </p:txBody>
      </p:sp>
      <p:sp>
        <p:nvSpPr>
          <p:cNvPr id="20" name="Text Placeholder 6">
            <a:extLst>
              <a:ext uri="{FF2B5EF4-FFF2-40B4-BE49-F238E27FC236}">
                <a16:creationId xmlns:a16="http://schemas.microsoft.com/office/drawing/2014/main" id="{7FD95FC7-B1F1-3EB3-C87B-6C517A83D44C}"/>
              </a:ext>
            </a:extLst>
          </p:cNvPr>
          <p:cNvSpPr>
            <a:spLocks noGrp="1"/>
          </p:cNvSpPr>
          <p:nvPr>
            <p:ph type="body" sz="quarter" idx="21" hasCustomPrompt="1"/>
          </p:nvPr>
        </p:nvSpPr>
        <p:spPr>
          <a:xfrm>
            <a:off x="9118042" y="4043035"/>
            <a:ext cx="2792108" cy="1361622"/>
          </a:xfrm>
        </p:spPr>
        <p:txBody>
          <a:bodyPr anchor="b" anchorCtr="0">
            <a:noAutofit/>
          </a:bodyPr>
          <a:lstStyle>
            <a:lvl1pPr marL="0" indent="0" algn="ctr">
              <a:buNone/>
              <a:defRPr sz="2400"/>
            </a:lvl1pPr>
          </a:lstStyle>
          <a:p>
            <a:pPr lvl="0"/>
            <a:r>
              <a:rPr lang="en-US" dirty="0" err="1"/>
              <a:t>Firstname</a:t>
            </a:r>
            <a:r>
              <a:rPr lang="en-US" dirty="0"/>
              <a:t> </a:t>
            </a:r>
            <a:r>
              <a:rPr lang="en-US" dirty="0" err="1"/>
              <a:t>Lastname</a:t>
            </a:r>
            <a:r>
              <a:rPr lang="en-US" dirty="0"/>
              <a:t>, MD, FHFSA</a:t>
            </a:r>
          </a:p>
          <a:p>
            <a:pPr lvl="0"/>
            <a:endParaRPr lang="en-US" dirty="0"/>
          </a:p>
        </p:txBody>
      </p:sp>
      <p:sp>
        <p:nvSpPr>
          <p:cNvPr id="21" name="Text Placeholder 11">
            <a:extLst>
              <a:ext uri="{FF2B5EF4-FFF2-40B4-BE49-F238E27FC236}">
                <a16:creationId xmlns:a16="http://schemas.microsoft.com/office/drawing/2014/main" id="{6C925950-323E-C689-628A-38C149DEBBA7}"/>
              </a:ext>
            </a:extLst>
          </p:cNvPr>
          <p:cNvSpPr>
            <a:spLocks noGrp="1"/>
          </p:cNvSpPr>
          <p:nvPr>
            <p:ph type="body" sz="quarter" idx="22" hasCustomPrompt="1"/>
          </p:nvPr>
        </p:nvSpPr>
        <p:spPr>
          <a:xfrm>
            <a:off x="9118042" y="5499047"/>
            <a:ext cx="2792108" cy="1011598"/>
          </a:xfrm>
        </p:spPr>
        <p:txBody>
          <a:bodyPr>
            <a:noAutofit/>
          </a:bodyPr>
          <a:lstStyle>
            <a:lvl1pPr marL="0" indent="0" algn="ctr">
              <a:buNone/>
              <a:defRPr sz="2000">
                <a:solidFill>
                  <a:srgbClr val="53565A"/>
                </a:solidFill>
              </a:defRPr>
            </a:lvl1pPr>
            <a:lvl3pPr marL="914400" indent="0">
              <a:buNone/>
              <a:defRPr/>
            </a:lvl3pPr>
          </a:lstStyle>
          <a:p>
            <a:pPr lvl="0"/>
            <a:r>
              <a:rPr lang="en-US" dirty="0"/>
              <a:t>Title of the Speaker</a:t>
            </a:r>
          </a:p>
        </p:txBody>
      </p:sp>
      <p:sp>
        <p:nvSpPr>
          <p:cNvPr id="3" name="Title 1">
            <a:extLst>
              <a:ext uri="{FF2B5EF4-FFF2-40B4-BE49-F238E27FC236}">
                <a16:creationId xmlns:a16="http://schemas.microsoft.com/office/drawing/2014/main" id="{1F70C80E-9FD6-E4C0-9C9A-E40463B3DF31}"/>
              </a:ext>
            </a:extLst>
          </p:cNvPr>
          <p:cNvSpPr>
            <a:spLocks noGrp="1"/>
          </p:cNvSpPr>
          <p:nvPr>
            <p:ph type="title" hasCustomPrompt="1"/>
          </p:nvPr>
        </p:nvSpPr>
        <p:spPr>
          <a:xfrm>
            <a:off x="468745" y="50265"/>
            <a:ext cx="10515600" cy="924316"/>
          </a:xfrm>
        </p:spPr>
        <p:txBody>
          <a:bodyPr>
            <a:normAutofit/>
          </a:bodyPr>
          <a:lstStyle/>
          <a:p>
            <a:r>
              <a:rPr lang="en-US" sz="3600" b="1" dirty="0">
                <a:solidFill>
                  <a:schemeClr val="bg1"/>
                </a:solidFill>
                <a:ea typeface="Calibri Light"/>
                <a:cs typeface="Calibri Light"/>
              </a:rPr>
              <a:t>Session Title</a:t>
            </a:r>
          </a:p>
        </p:txBody>
      </p:sp>
    </p:spTree>
    <p:extLst>
      <p:ext uri="{BB962C8B-B14F-4D97-AF65-F5344CB8AC3E}">
        <p14:creationId xmlns:p14="http://schemas.microsoft.com/office/powerpoint/2010/main" val="1203092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D4812-68A6-7F28-B2D9-57FF0E96A2A3}"/>
              </a:ext>
            </a:extLst>
          </p:cNvPr>
          <p:cNvSpPr>
            <a:spLocks noGrp="1"/>
          </p:cNvSpPr>
          <p:nvPr>
            <p:ph type="title"/>
          </p:nvPr>
        </p:nvSpPr>
        <p:spPr>
          <a:xfrm>
            <a:off x="1464119" y="2178583"/>
            <a:ext cx="9263761" cy="2500834"/>
          </a:xfrm>
        </p:spPr>
        <p:txBody>
          <a:bodyPr/>
          <a:lstStyle>
            <a:lvl1pPr algn="ctr">
              <a:defRPr>
                <a:solidFill>
                  <a:schemeClr val="bg1"/>
                </a:solidFill>
              </a:defRPr>
            </a:lvl1pPr>
          </a:lstStyle>
          <a:p>
            <a:r>
              <a:rPr lang="en-US" b="1" dirty="0">
                <a:solidFill>
                  <a:schemeClr val="bg1"/>
                </a:solidFill>
                <a:ea typeface="Calibri Light"/>
                <a:cs typeface="Calibri Light"/>
              </a:rPr>
              <a:t>Title Text – Myriad Pro Bold - 48</a:t>
            </a:r>
            <a:endParaRPr lang="en-US" dirty="0">
              <a:solidFill>
                <a:schemeClr val="bg1"/>
              </a:solidFill>
              <a:ea typeface="Calibri Light"/>
              <a:cs typeface="Arial"/>
            </a:endParaRPr>
          </a:p>
        </p:txBody>
      </p:sp>
    </p:spTree>
    <p:extLst>
      <p:ext uri="{BB962C8B-B14F-4D97-AF65-F5344CB8AC3E}">
        <p14:creationId xmlns:p14="http://schemas.microsoft.com/office/powerpoint/2010/main" val="152283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3" r:id="rId4"/>
    <p:sldLayoutId id="2147483668" r:id="rId5"/>
    <p:sldLayoutId id="2147483667" r:id="rId6"/>
    <p:sldLayoutId id="2147483664" r:id="rId7"/>
    <p:sldLayoutId id="2147483665" r:id="rId8"/>
  </p:sldLayoutIdLst>
  <p:txStyles>
    <p:titleStyle>
      <a:lvl1pPr algn="l" defTabSz="914400" rtl="0" eaLnBrk="1" latinLnBrk="0" hangingPunct="1">
        <a:lnSpc>
          <a:spcPct val="90000"/>
        </a:lnSpc>
        <a:spcBef>
          <a:spcPct val="0"/>
        </a:spcBef>
        <a:buNone/>
        <a:defRPr sz="4800" b="1" kern="1200">
          <a:solidFill>
            <a:srgbClr val="003A70"/>
          </a:solidFill>
          <a:latin typeface="Myriad Pro Light" panose="020B06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kern="1200">
          <a:solidFill>
            <a:srgbClr val="003A70"/>
          </a:solidFill>
          <a:latin typeface="Myriad Pro Light"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0" kern="1200">
          <a:solidFill>
            <a:srgbClr val="003A70"/>
          </a:solidFill>
          <a:latin typeface="Myriad Pro Light"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kern="1200">
          <a:solidFill>
            <a:srgbClr val="53565A"/>
          </a:solidFill>
          <a:latin typeface="Myriad Pro Light"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rgbClr val="53565A"/>
          </a:solidFill>
          <a:latin typeface="Myriad Pro Light"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rgbClr val="53565A"/>
          </a:solidFill>
          <a:latin typeface="Myriad Pro Light"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hfsa.org/asm2024" TargetMode="External"/><Relationship Id="rId2" Type="http://schemas.openxmlformats.org/officeDocument/2006/relationships/hyperlink" Target="https://hfsa.org/"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hfsa.org/sites/default/files/2024-08/TRIFOLD_BROCHURE_MAILER_2024_V3_FINAL.pdf"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mailto:marketing@hfsa.org" TargetMode="External"/><Relationship Id="rId2" Type="http://schemas.openxmlformats.org/officeDocument/2006/relationships/hyperlink" Target="https://drive.google.com/drive/folders/11TlViXhgQYr315Z-cqw-2GGtsEptRtzt?usp=drive_link" TargetMode="Externa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mailto:enieves@hfsa.org" TargetMode="External"/><Relationship Id="rId2" Type="http://schemas.openxmlformats.org/officeDocument/2006/relationships/hyperlink" Target="mailto:aaltonen@hfsa.org" TargetMode="External"/><Relationship Id="rId1" Type="http://schemas.openxmlformats.org/officeDocument/2006/relationships/slideLayout" Target="../slideLayouts/slideLayout8.xml"/><Relationship Id="rId4" Type="http://schemas.openxmlformats.org/officeDocument/2006/relationships/hyperlink" Target="mailto:lpoko@hfsa.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twitter.com/HFSA" TargetMode="External"/><Relationship Id="rId1" Type="http://schemas.openxmlformats.org/officeDocument/2006/relationships/slideLayout" Target="../slideLayouts/slideLayout4.xml"/><Relationship Id="rId5" Type="http://schemas.openxmlformats.org/officeDocument/2006/relationships/hyperlink" Target="http://linkedin.com/company/hfsa"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mailto:marketing@hfsa.org" TargetMode="External"/><Relationship Id="rId2" Type="http://schemas.openxmlformats.org/officeDocument/2006/relationships/hyperlink" Target="https://drive.google.com/drive/folders/11TlViXhgQYr315Z-cqw-2GGtsEptRtzt?usp=drive_link"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hfsa.org/asm2024" TargetMode="External"/><Relationship Id="rId2" Type="http://schemas.openxmlformats.org/officeDocument/2006/relationships/hyperlink" Target="https://hfsa.org/"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C10A8-4434-3EAE-D7B4-40D950388514}"/>
              </a:ext>
            </a:extLst>
          </p:cNvPr>
          <p:cNvSpPr txBox="1">
            <a:spLocks/>
          </p:cNvSpPr>
          <p:nvPr/>
        </p:nvSpPr>
        <p:spPr>
          <a:xfrm>
            <a:off x="432488" y="5369169"/>
            <a:ext cx="9263761" cy="1266092"/>
          </a:xfrm>
          <a:prstGeom prst="rect">
            <a:avLst/>
          </a:prstGeom>
        </p:spPr>
        <p:txBody>
          <a:bodyPr/>
          <a:lstStyle>
            <a:lvl1pPr algn="l" defTabSz="914400" rtl="0" eaLnBrk="1" latinLnBrk="0" hangingPunct="1">
              <a:lnSpc>
                <a:spcPct val="90000"/>
              </a:lnSpc>
              <a:spcBef>
                <a:spcPct val="0"/>
              </a:spcBef>
              <a:buNone/>
              <a:defRPr sz="4800" b="1" kern="1200">
                <a:solidFill>
                  <a:srgbClr val="003A70"/>
                </a:solidFill>
                <a:latin typeface="Myriad Pro Light" panose="020B0603030403020204" pitchFamily="34" charset="0"/>
                <a:ea typeface="+mj-ea"/>
                <a:cs typeface="+mj-cs"/>
              </a:defRPr>
            </a:lvl1pPr>
          </a:lstStyle>
          <a:p>
            <a:r>
              <a:rPr lang="en-US" dirty="0">
                <a:solidFill>
                  <a:schemeClr val="bg1"/>
                </a:solidFill>
                <a:ea typeface="Calibri Light"/>
                <a:cs typeface="Calibri Light"/>
              </a:rPr>
              <a:t>Promotional Toolkit</a:t>
            </a:r>
          </a:p>
          <a:p>
            <a:r>
              <a:rPr lang="en-US" sz="2400" i="1" dirty="0">
                <a:solidFill>
                  <a:schemeClr val="bg1"/>
                </a:solidFill>
                <a:cs typeface="Calibri Light"/>
              </a:rPr>
              <a:t>Exhibitors &amp; Sponsors</a:t>
            </a:r>
            <a:endParaRPr lang="en-US" sz="2400" i="1" dirty="0"/>
          </a:p>
        </p:txBody>
      </p:sp>
    </p:spTree>
    <p:extLst>
      <p:ext uri="{BB962C8B-B14F-4D97-AF65-F5344CB8AC3E}">
        <p14:creationId xmlns:p14="http://schemas.microsoft.com/office/powerpoint/2010/main" val="1114554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5B467-4B46-5EE6-66BC-03BA5ECC4DF7}"/>
              </a:ext>
            </a:extLst>
          </p:cNvPr>
          <p:cNvSpPr>
            <a:spLocks noGrp="1"/>
          </p:cNvSpPr>
          <p:nvPr>
            <p:ph type="title"/>
          </p:nvPr>
        </p:nvSpPr>
        <p:spPr>
          <a:xfrm>
            <a:off x="468745" y="108880"/>
            <a:ext cx="10515600" cy="924316"/>
          </a:xfrm>
        </p:spPr>
        <p:txBody>
          <a:bodyPr>
            <a:normAutofit/>
          </a:bodyPr>
          <a:lstStyle/>
          <a:p>
            <a:r>
              <a:rPr lang="en-US" sz="4000" dirty="0">
                <a:solidFill>
                  <a:schemeClr val="bg1"/>
                </a:solidFill>
              </a:rPr>
              <a:t>Sample Press Release - Exhibitor</a:t>
            </a:r>
          </a:p>
        </p:txBody>
      </p:sp>
      <p:sp>
        <p:nvSpPr>
          <p:cNvPr id="3" name="Title 1">
            <a:extLst>
              <a:ext uri="{FF2B5EF4-FFF2-40B4-BE49-F238E27FC236}">
                <a16:creationId xmlns:a16="http://schemas.microsoft.com/office/drawing/2014/main" id="{0FC500E8-33BE-F98E-8993-F063F24CF387}"/>
              </a:ext>
            </a:extLst>
          </p:cNvPr>
          <p:cNvSpPr txBox="1">
            <a:spLocks/>
          </p:cNvSpPr>
          <p:nvPr/>
        </p:nvSpPr>
        <p:spPr>
          <a:xfrm>
            <a:off x="10691446" y="6536539"/>
            <a:ext cx="1500554" cy="30636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800" b="1" kern="1200">
                <a:solidFill>
                  <a:srgbClr val="003A70"/>
                </a:solidFill>
                <a:latin typeface="Myriad Pro Light" panose="020B0603030403020204" pitchFamily="34" charset="0"/>
                <a:ea typeface="+mj-ea"/>
                <a:cs typeface="+mj-cs"/>
              </a:defRPr>
            </a:lvl1pPr>
          </a:lstStyle>
          <a:p>
            <a:pPr algn="r"/>
            <a:r>
              <a:rPr lang="en-US" sz="2000" dirty="0"/>
              <a:t>#HFSA2024</a:t>
            </a:r>
          </a:p>
        </p:txBody>
      </p:sp>
      <p:sp>
        <p:nvSpPr>
          <p:cNvPr id="9" name="TextBox 8">
            <a:extLst>
              <a:ext uri="{FF2B5EF4-FFF2-40B4-BE49-F238E27FC236}">
                <a16:creationId xmlns:a16="http://schemas.microsoft.com/office/drawing/2014/main" id="{548BBB80-F1D6-00C3-559A-2CCCE54870A8}"/>
              </a:ext>
            </a:extLst>
          </p:cNvPr>
          <p:cNvSpPr txBox="1"/>
          <p:nvPr/>
        </p:nvSpPr>
        <p:spPr>
          <a:xfrm>
            <a:off x="6682154" y="3689673"/>
            <a:ext cx="3071446" cy="369332"/>
          </a:xfrm>
          <a:prstGeom prst="rect">
            <a:avLst/>
          </a:prstGeom>
          <a:noFill/>
        </p:spPr>
        <p:txBody>
          <a:bodyPr wrap="square">
            <a:spAutoFit/>
          </a:bodyPr>
          <a:lstStyle/>
          <a:p>
            <a:pPr algn="ctr"/>
            <a:r>
              <a:rPr lang="en-US" dirty="0">
                <a:solidFill>
                  <a:schemeClr val="bg1"/>
                </a:solidFill>
                <a:latin typeface="Myriad Pro Light" panose="020B0603030403020204" pitchFamily="34" charset="0"/>
                <a:cs typeface="Calibri"/>
              </a:rPr>
              <a:t>Put screenshot in this space</a:t>
            </a:r>
            <a:endParaRPr lang="en-US" dirty="0">
              <a:solidFill>
                <a:schemeClr val="bg1"/>
              </a:solidFill>
            </a:endParaRPr>
          </a:p>
        </p:txBody>
      </p:sp>
      <p:sp>
        <p:nvSpPr>
          <p:cNvPr id="4" name="TextBox 3">
            <a:extLst>
              <a:ext uri="{FF2B5EF4-FFF2-40B4-BE49-F238E27FC236}">
                <a16:creationId xmlns:a16="http://schemas.microsoft.com/office/drawing/2014/main" id="{892A3183-705E-9307-99DB-896ED37400DE}"/>
              </a:ext>
            </a:extLst>
          </p:cNvPr>
          <p:cNvSpPr txBox="1"/>
          <p:nvPr/>
        </p:nvSpPr>
        <p:spPr>
          <a:xfrm>
            <a:off x="468745" y="1582340"/>
            <a:ext cx="11125378" cy="5141023"/>
          </a:xfrm>
          <a:prstGeom prst="rect">
            <a:avLst/>
          </a:prstGeom>
          <a:noFill/>
        </p:spPr>
        <p:txBody>
          <a:bodyPr wrap="square">
            <a:spAutoFit/>
          </a:bodyPr>
          <a:lstStyle/>
          <a:p>
            <a:pPr marL="0" marR="0">
              <a:lnSpc>
                <a:spcPct val="115000"/>
              </a:lnSpc>
              <a:spcBef>
                <a:spcPts val="0"/>
              </a:spcBef>
              <a:spcAft>
                <a:spcPts val="800"/>
              </a:spcAft>
            </a:pPr>
            <a:r>
              <a:rPr lang="en-US" sz="1200" b="1" kern="100" dirty="0">
                <a:latin typeface="Arial" panose="020B0604020202020204" pitchFamily="34" charset="0"/>
                <a:ea typeface="Aptos" panose="020B0004020202020204" pitchFamily="34" charset="0"/>
                <a:cs typeface="Arial" panose="020B0604020202020204" pitchFamily="34" charset="0"/>
              </a:rPr>
              <a:t>FOR IMMEDIATE RELEASE</a:t>
            </a:r>
          </a:p>
          <a:p>
            <a:pPr marL="0" marR="0">
              <a:lnSpc>
                <a:spcPct val="115000"/>
              </a:lnSpc>
              <a:spcBef>
                <a:spcPts val="0"/>
              </a:spcBef>
              <a:spcAft>
                <a:spcPts val="800"/>
              </a:spcAft>
            </a:pPr>
            <a:endParaRPr lang="en-US" sz="1200" kern="100" dirty="0">
              <a:latin typeface="Arial" panose="020B0604020202020204" pitchFamily="34" charset="0"/>
              <a:ea typeface="Aptos" panose="020B0004020202020204" pitchFamily="34" charset="0"/>
              <a:cs typeface="Arial" panose="020B0604020202020204" pitchFamily="34" charset="0"/>
            </a:endParaRPr>
          </a:p>
          <a:p>
            <a:pPr marL="0" marR="0">
              <a:lnSpc>
                <a:spcPct val="115000"/>
              </a:lnSpc>
              <a:spcBef>
                <a:spcPts val="0"/>
              </a:spcBef>
              <a:spcAft>
                <a:spcPts val="800"/>
              </a:spcAft>
            </a:pPr>
            <a:r>
              <a:rPr lang="en-US" sz="1200" b="1" kern="100" dirty="0">
                <a:latin typeface="Arial" panose="020B0604020202020204" pitchFamily="34" charset="0"/>
                <a:ea typeface="Aptos" panose="020B0004020202020204" pitchFamily="34" charset="0"/>
                <a:cs typeface="Arial" panose="020B0604020202020204" pitchFamily="34" charset="0"/>
              </a:rPr>
              <a:t>ORGANIZATION NAME to Exhibit at the Heart Failure Society of America Annual Scientific Meeting 2024</a:t>
            </a:r>
          </a:p>
          <a:p>
            <a:pPr marL="0" marR="0">
              <a:lnSpc>
                <a:spcPct val="115000"/>
              </a:lnSpc>
              <a:spcBef>
                <a:spcPts val="0"/>
              </a:spcBef>
              <a:spcAft>
                <a:spcPts val="800"/>
              </a:spcAft>
            </a:pPr>
            <a:r>
              <a:rPr lang="en-US" sz="1200" kern="100" dirty="0">
                <a:latin typeface="Arial" panose="020B0604020202020204" pitchFamily="34" charset="0"/>
                <a:ea typeface="Aptos" panose="020B0004020202020204" pitchFamily="34" charset="0"/>
                <a:cs typeface="Arial" panose="020B0604020202020204" pitchFamily="34" charset="0"/>
              </a:rPr>
              <a:t>-OR- </a:t>
            </a:r>
            <a:r>
              <a:rPr lang="en-US" sz="1200" b="1" kern="100" dirty="0">
                <a:latin typeface="Arial" panose="020B0604020202020204" pitchFamily="34" charset="0"/>
                <a:ea typeface="Aptos" panose="020B0004020202020204" pitchFamily="34" charset="0"/>
                <a:cs typeface="Arial" panose="020B0604020202020204" pitchFamily="34" charset="0"/>
              </a:rPr>
              <a:t>ORGANIZATION NAME to Showcase TECHNOLOGY, INITIATIVE OR SOLUTION in BOOTH NUMBER</a:t>
            </a:r>
          </a:p>
          <a:p>
            <a:pPr marL="0" marR="0">
              <a:lnSpc>
                <a:spcPct val="115000"/>
              </a:lnSpc>
              <a:spcBef>
                <a:spcPts val="0"/>
              </a:spcBef>
              <a:spcAft>
                <a:spcPts val="800"/>
              </a:spcAft>
            </a:pPr>
            <a:r>
              <a:rPr lang="en-US" sz="1200" b="1" kern="100" dirty="0">
                <a:latin typeface="Arial" panose="020B0604020202020204" pitchFamily="34" charset="0"/>
                <a:ea typeface="Aptos" panose="020B0004020202020204" pitchFamily="34" charset="0"/>
                <a:cs typeface="Arial" panose="020B0604020202020204" pitchFamily="34" charset="0"/>
              </a:rPr>
              <a:t>CITY, STATE (DATE)-ORGANIZATION NAME , COMPANY BOILERPLATE</a:t>
            </a:r>
            <a:r>
              <a:rPr lang="en-US" sz="1200" kern="100" dirty="0">
                <a:latin typeface="Arial" panose="020B0604020202020204" pitchFamily="34" charset="0"/>
                <a:ea typeface="Aptos" panose="020B0004020202020204" pitchFamily="34" charset="0"/>
                <a:cs typeface="Arial" panose="020B0604020202020204" pitchFamily="34" charset="0"/>
              </a:rPr>
              <a:t>, today announced it will exhibit at the at the Heart Failure Society of America (HFSA) Annual Scientific Meeting 2024, which will bring together the world’s leading experts in heart failure from </a:t>
            </a:r>
            <a:r>
              <a:rPr lang="en-US" sz="1200" b="1" kern="100" dirty="0">
                <a:effectLst/>
                <a:latin typeface="Arial" panose="020B0604020202020204" pitchFamily="34" charset="0"/>
                <a:ea typeface="Aptos" panose="020B0004020202020204" pitchFamily="34" charset="0"/>
                <a:cs typeface="Times New Roman" panose="02020603050405020304" pitchFamily="18" charset="0"/>
              </a:rPr>
              <a:t>September 27-30, 2024 </a:t>
            </a:r>
            <a:r>
              <a:rPr lang="en-US" sz="1200" kern="100" dirty="0">
                <a:effectLst/>
                <a:latin typeface="Arial" panose="020B0604020202020204" pitchFamily="34" charset="0"/>
                <a:ea typeface="Aptos" panose="020B0004020202020204" pitchFamily="34" charset="0"/>
                <a:cs typeface="Times New Roman" panose="02020603050405020304" pitchFamily="18" charset="0"/>
              </a:rPr>
              <a:t>at the Georgia World Congress Center and the new </a:t>
            </a:r>
            <a:r>
              <a:rPr lang="en-US" sz="1200" kern="100" dirty="0" err="1">
                <a:effectLst/>
                <a:latin typeface="Arial" panose="020B0604020202020204" pitchFamily="34" charset="0"/>
                <a:ea typeface="Aptos" panose="020B0004020202020204" pitchFamily="34" charset="0"/>
                <a:cs typeface="Times New Roman" panose="02020603050405020304" pitchFamily="18" charset="0"/>
              </a:rPr>
              <a:t>Signia</a:t>
            </a:r>
            <a:r>
              <a:rPr lang="en-US" sz="1200" kern="100" dirty="0">
                <a:effectLst/>
                <a:latin typeface="Arial" panose="020B0604020202020204" pitchFamily="34" charset="0"/>
                <a:ea typeface="Aptos" panose="020B0004020202020204" pitchFamily="34" charset="0"/>
                <a:cs typeface="Times New Roman" panose="02020603050405020304" pitchFamily="18" charset="0"/>
              </a:rPr>
              <a:t> by Hilton Atlanta in Atlanta, GA.</a:t>
            </a:r>
            <a:endParaRPr lang="en-US" sz="1200" kern="100" dirty="0">
              <a:latin typeface="Arial" panose="020B06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200" b="1" kern="100" dirty="0">
                <a:latin typeface="Arial" panose="020B0604020202020204" pitchFamily="34" charset="0"/>
                <a:ea typeface="Aptos" panose="020B0004020202020204" pitchFamily="34" charset="0"/>
                <a:cs typeface="Arial" panose="020B0604020202020204" pitchFamily="34" charset="0"/>
              </a:rPr>
              <a:t>ORGANIZATION NAME </a:t>
            </a:r>
            <a:r>
              <a:rPr lang="en-US" sz="1200" kern="100" dirty="0">
                <a:latin typeface="Arial" panose="020B0604020202020204" pitchFamily="34" charset="0"/>
                <a:ea typeface="Aptos" panose="020B0004020202020204" pitchFamily="34" charset="0"/>
                <a:cs typeface="Arial" panose="020B0604020202020204" pitchFamily="34" charset="0"/>
              </a:rPr>
              <a:t>will deliver a dynamic exhibit space during ASM 2024. </a:t>
            </a:r>
          </a:p>
          <a:p>
            <a:pPr marL="0" marR="0">
              <a:lnSpc>
                <a:spcPct val="115000"/>
              </a:lnSpc>
              <a:spcBef>
                <a:spcPts val="0"/>
              </a:spcBef>
              <a:spcAft>
                <a:spcPts val="800"/>
              </a:spcAft>
            </a:pPr>
            <a:r>
              <a:rPr lang="en-US" sz="1200" kern="100" dirty="0">
                <a:latin typeface="Arial" panose="020B0604020202020204" pitchFamily="34" charset="0"/>
                <a:ea typeface="Aptos" panose="020B0004020202020204" pitchFamily="34" charset="0"/>
                <a:cs typeface="Arial" panose="020B0604020202020204" pitchFamily="34" charset="0"/>
              </a:rPr>
              <a:t>The world’s heart failure teams gather at the HFSA Annual Scientific Meeting to immerse themselves in the latest science, research, and practical management, while taking advantage of opportunities to connect with colleagues at networking events, in the exhibit hall, and during much-anticipated award ceremonies.</a:t>
            </a:r>
          </a:p>
          <a:p>
            <a:pPr marL="0" marR="0">
              <a:lnSpc>
                <a:spcPct val="115000"/>
              </a:lnSpc>
              <a:spcBef>
                <a:spcPts val="0"/>
              </a:spcBef>
              <a:spcAft>
                <a:spcPts val="800"/>
              </a:spcAft>
            </a:pPr>
            <a:r>
              <a:rPr lang="en-US" sz="1200" b="1" kern="100" dirty="0">
                <a:latin typeface="Arial" panose="020B0604020202020204" pitchFamily="34" charset="0"/>
                <a:ea typeface="Aptos" panose="020B0004020202020204" pitchFamily="34" charset="0"/>
                <a:cs typeface="Arial" panose="020B0604020202020204" pitchFamily="34" charset="0"/>
              </a:rPr>
              <a:t>QUOTE FROM ORGANZIATION LEADERSHIP ABOUT THE IMPORTANCE OF PARTICIPATING IN THE ASM.</a:t>
            </a:r>
          </a:p>
          <a:p>
            <a:pPr marL="0" marR="0">
              <a:lnSpc>
                <a:spcPct val="115000"/>
              </a:lnSpc>
              <a:spcBef>
                <a:spcPts val="0"/>
              </a:spcBef>
              <a:spcAft>
                <a:spcPts val="800"/>
              </a:spcAft>
            </a:pPr>
            <a:r>
              <a:rPr lang="en-US" sz="1200" kern="100" dirty="0">
                <a:latin typeface="Arial" panose="020B0604020202020204" pitchFamily="34" charset="0"/>
                <a:ea typeface="Aptos" panose="020B0004020202020204" pitchFamily="34" charset="0"/>
                <a:cs typeface="Arial" panose="020B0604020202020204" pitchFamily="34" charset="0"/>
              </a:rPr>
              <a:t>Follow </a:t>
            </a:r>
            <a:r>
              <a:rPr lang="en-US" sz="1200" b="1" kern="100" dirty="0">
                <a:latin typeface="Arial" panose="020B0604020202020204" pitchFamily="34" charset="0"/>
                <a:ea typeface="Aptos" panose="020B0004020202020204" pitchFamily="34" charset="0"/>
                <a:cs typeface="Arial" panose="020B0604020202020204" pitchFamily="34" charset="0"/>
              </a:rPr>
              <a:t>ORGANIZATION NAME </a:t>
            </a:r>
            <a:r>
              <a:rPr lang="en-US" sz="1200" kern="100" dirty="0">
                <a:latin typeface="Arial" panose="020B0604020202020204" pitchFamily="34" charset="0"/>
                <a:ea typeface="Aptos" panose="020B0004020202020204" pitchFamily="34" charset="0"/>
                <a:cs typeface="Arial" panose="020B0604020202020204" pitchFamily="34" charset="0"/>
              </a:rPr>
              <a:t>on X via </a:t>
            </a:r>
            <a:r>
              <a:rPr lang="en-US" sz="1200" b="1" kern="100" dirty="0">
                <a:latin typeface="Arial" panose="020B0604020202020204" pitchFamily="34" charset="0"/>
                <a:ea typeface="Aptos" panose="020B0004020202020204" pitchFamily="34" charset="0"/>
                <a:cs typeface="Arial" panose="020B0604020202020204" pitchFamily="34" charset="0"/>
              </a:rPr>
              <a:t>YOUR HASHTAG </a:t>
            </a:r>
            <a:r>
              <a:rPr lang="en-US" sz="1200" kern="100" dirty="0">
                <a:latin typeface="Arial" panose="020B0604020202020204" pitchFamily="34" charset="0"/>
                <a:ea typeface="Aptos" panose="020B0004020202020204" pitchFamily="34" charset="0"/>
                <a:cs typeface="Arial" panose="020B0604020202020204" pitchFamily="34" charset="0"/>
              </a:rPr>
              <a:t>and the HFSA ASM via #HFSA2024.</a:t>
            </a:r>
          </a:p>
          <a:p>
            <a:pPr marL="0" marR="0">
              <a:lnSpc>
                <a:spcPct val="115000"/>
              </a:lnSpc>
              <a:spcBef>
                <a:spcPts val="0"/>
              </a:spcBef>
              <a:spcAft>
                <a:spcPts val="800"/>
              </a:spcAft>
            </a:pPr>
            <a:r>
              <a:rPr lang="en-US" sz="1200" kern="100" dirty="0">
                <a:latin typeface="Arial" panose="020B0604020202020204" pitchFamily="34" charset="0"/>
                <a:ea typeface="Aptos" panose="020B0004020202020204" pitchFamily="34" charset="0"/>
                <a:cs typeface="Arial" panose="020B0604020202020204" pitchFamily="34" charset="0"/>
              </a:rPr>
              <a: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200" b="1"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About the Heart Failure Society of America</a:t>
            </a:r>
            <a:r>
              <a:rPr lang="en-US" sz="1200"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200"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Heart Failure Society of America, Inc. (HFSA) </a:t>
            </a:r>
            <a:r>
              <a:rPr lang="en-US" sz="1200" kern="100" dirty="0">
                <a:effectLst/>
                <a:latin typeface="Arial" panose="020B0604020202020204" pitchFamily="34" charset="0"/>
                <a:ea typeface="Arial" panose="020B0604020202020204" pitchFamily="34" charset="0"/>
                <a:cs typeface="Times New Roman" panose="02020603050405020304" pitchFamily="18" charset="0"/>
              </a:rPr>
              <a:t>represents the first organized effort by heart failure experts from the Americas to provide a forum for all those interested in heart function, heart failure, and congestive heart failure (CHF) research and patient care. The mission of HFSA is to provide a platform to improve and expand heart failure care through collaboration, education, innovation, research, and advocacy. HFSA members include physicians, scientists, nurses, nurse practitioners, pharmacists, trainees, other healthcare workers and patients. For more information, visit </a:t>
            </a:r>
            <a:r>
              <a:rPr lang="en-US" sz="1200" u="sng" kern="100" dirty="0">
                <a:solidFill>
                  <a:srgbClr val="467886"/>
                </a:solidFill>
                <a:effectLst/>
                <a:latin typeface="Arial" panose="020B0604020202020204" pitchFamily="34" charset="0"/>
                <a:ea typeface="Arial" panose="020B0604020202020204" pitchFamily="34" charset="0"/>
                <a:cs typeface="Times New Roman" panose="02020603050405020304" pitchFamily="18" charset="0"/>
                <a:hlinkClick r:id="rId2"/>
              </a:rPr>
              <a:t>hfsa.org</a:t>
            </a:r>
            <a:r>
              <a:rPr lang="en-US" sz="1200"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kern="100" dirty="0">
                <a:effectLst/>
                <a:latin typeface="Arial" panose="020B0604020202020204" pitchFamily="34" charset="0"/>
                <a:ea typeface="Aptos" panose="020B0004020202020204" pitchFamily="34" charset="0"/>
                <a:cs typeface="Times New Roman" panose="02020603050405020304" pitchFamily="18" charset="0"/>
              </a:rPr>
              <a:t>For more information about the HFSA Annual Scientific Meeting, visit </a:t>
            </a:r>
            <a:r>
              <a:rPr lang="en-US" sz="1200" u="sng" kern="100" dirty="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3"/>
              </a:rPr>
              <a:t>hfsa.org/asm2024</a:t>
            </a:r>
            <a:r>
              <a:rPr lang="en-US" sz="12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18320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5B467-4B46-5EE6-66BC-03BA5ECC4DF7}"/>
              </a:ext>
            </a:extLst>
          </p:cNvPr>
          <p:cNvSpPr>
            <a:spLocks noGrp="1"/>
          </p:cNvSpPr>
          <p:nvPr>
            <p:ph type="title"/>
          </p:nvPr>
        </p:nvSpPr>
        <p:spPr>
          <a:xfrm>
            <a:off x="468745" y="108880"/>
            <a:ext cx="10515600" cy="924316"/>
          </a:xfrm>
        </p:spPr>
        <p:txBody>
          <a:bodyPr>
            <a:normAutofit/>
          </a:bodyPr>
          <a:lstStyle/>
          <a:p>
            <a:r>
              <a:rPr lang="en-US" sz="4000" dirty="0">
                <a:solidFill>
                  <a:schemeClr val="bg1"/>
                </a:solidFill>
              </a:rPr>
              <a:t>Sample Blog Post - Sponsor</a:t>
            </a:r>
          </a:p>
        </p:txBody>
      </p:sp>
      <p:sp>
        <p:nvSpPr>
          <p:cNvPr id="3" name="Title 1">
            <a:extLst>
              <a:ext uri="{FF2B5EF4-FFF2-40B4-BE49-F238E27FC236}">
                <a16:creationId xmlns:a16="http://schemas.microsoft.com/office/drawing/2014/main" id="{0FC500E8-33BE-F98E-8993-F063F24CF387}"/>
              </a:ext>
            </a:extLst>
          </p:cNvPr>
          <p:cNvSpPr txBox="1">
            <a:spLocks/>
          </p:cNvSpPr>
          <p:nvPr/>
        </p:nvSpPr>
        <p:spPr>
          <a:xfrm>
            <a:off x="10691446" y="6536539"/>
            <a:ext cx="1500554" cy="30636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800" b="1" kern="1200">
                <a:solidFill>
                  <a:srgbClr val="003A70"/>
                </a:solidFill>
                <a:latin typeface="Myriad Pro Light" panose="020B0603030403020204" pitchFamily="34" charset="0"/>
                <a:ea typeface="+mj-ea"/>
                <a:cs typeface="+mj-cs"/>
              </a:defRPr>
            </a:lvl1pPr>
          </a:lstStyle>
          <a:p>
            <a:pPr algn="r"/>
            <a:r>
              <a:rPr lang="en-US" sz="2000" dirty="0"/>
              <a:t>#HFSA2024</a:t>
            </a:r>
          </a:p>
        </p:txBody>
      </p:sp>
      <p:sp>
        <p:nvSpPr>
          <p:cNvPr id="9" name="TextBox 8">
            <a:extLst>
              <a:ext uri="{FF2B5EF4-FFF2-40B4-BE49-F238E27FC236}">
                <a16:creationId xmlns:a16="http://schemas.microsoft.com/office/drawing/2014/main" id="{548BBB80-F1D6-00C3-559A-2CCCE54870A8}"/>
              </a:ext>
            </a:extLst>
          </p:cNvPr>
          <p:cNvSpPr txBox="1"/>
          <p:nvPr/>
        </p:nvSpPr>
        <p:spPr>
          <a:xfrm>
            <a:off x="6682154" y="3689673"/>
            <a:ext cx="3071446" cy="369332"/>
          </a:xfrm>
          <a:prstGeom prst="rect">
            <a:avLst/>
          </a:prstGeom>
          <a:noFill/>
        </p:spPr>
        <p:txBody>
          <a:bodyPr wrap="square">
            <a:spAutoFit/>
          </a:bodyPr>
          <a:lstStyle/>
          <a:p>
            <a:pPr algn="ctr"/>
            <a:r>
              <a:rPr lang="en-US" dirty="0">
                <a:solidFill>
                  <a:schemeClr val="bg1"/>
                </a:solidFill>
                <a:latin typeface="Myriad Pro Light" panose="020B0603030403020204" pitchFamily="34" charset="0"/>
                <a:cs typeface="Calibri"/>
              </a:rPr>
              <a:t>Put screenshot in this space</a:t>
            </a:r>
            <a:endParaRPr lang="en-US" dirty="0">
              <a:solidFill>
                <a:schemeClr val="bg1"/>
              </a:solidFill>
            </a:endParaRPr>
          </a:p>
        </p:txBody>
      </p:sp>
      <p:sp>
        <p:nvSpPr>
          <p:cNvPr id="4" name="TextBox 3">
            <a:extLst>
              <a:ext uri="{FF2B5EF4-FFF2-40B4-BE49-F238E27FC236}">
                <a16:creationId xmlns:a16="http://schemas.microsoft.com/office/drawing/2014/main" id="{892A3183-705E-9307-99DB-896ED37400DE}"/>
              </a:ext>
            </a:extLst>
          </p:cNvPr>
          <p:cNvSpPr txBox="1"/>
          <p:nvPr/>
        </p:nvSpPr>
        <p:spPr>
          <a:xfrm>
            <a:off x="468745" y="1582340"/>
            <a:ext cx="11125378" cy="3803413"/>
          </a:xfrm>
          <a:prstGeom prst="rect">
            <a:avLst/>
          </a:prstGeom>
          <a:noFill/>
        </p:spPr>
        <p:txBody>
          <a:bodyPr wrap="square">
            <a:spAutoFit/>
          </a:bodyPr>
          <a:lstStyle/>
          <a:p>
            <a:pPr marL="0" marR="0">
              <a:lnSpc>
                <a:spcPct val="115000"/>
              </a:lnSpc>
              <a:spcBef>
                <a:spcPts val="0"/>
              </a:spcBef>
              <a:spcAft>
                <a:spcPts val="800"/>
              </a:spcAft>
            </a:pPr>
            <a:r>
              <a:rPr lang="en-US" sz="1600" b="1" kern="100" dirty="0">
                <a:latin typeface="Myriad Pro Light" panose="020B0403030403020204" pitchFamily="34" charset="0"/>
                <a:ea typeface="Aptos" panose="020B0004020202020204" pitchFamily="34" charset="0"/>
                <a:cs typeface="Arial" panose="020B0604020202020204" pitchFamily="34" charset="0"/>
              </a:rPr>
              <a:t>We are Proud to Sponsor the HFSA Annual Scientific Meeting 2024</a:t>
            </a:r>
          </a:p>
          <a:p>
            <a:pPr marL="0" marR="0">
              <a:lnSpc>
                <a:spcPct val="115000"/>
              </a:lnSpc>
              <a:spcBef>
                <a:spcPts val="0"/>
              </a:spcBef>
              <a:spcAft>
                <a:spcPts val="800"/>
              </a:spcAft>
            </a:pPr>
            <a:endParaRPr lang="en-US" sz="1600" b="1" kern="100" dirty="0">
              <a:latin typeface="Myriad Pro Light" panose="020B0403030403020204" pitchFamily="34" charset="0"/>
              <a:ea typeface="Aptos" panose="020B0004020202020204" pitchFamily="34" charset="0"/>
              <a:cs typeface="Arial" panose="020B0604020202020204" pitchFamily="34" charset="0"/>
            </a:endParaRPr>
          </a:p>
          <a:p>
            <a:pPr marL="0" marR="0">
              <a:lnSpc>
                <a:spcPct val="115000"/>
              </a:lnSpc>
              <a:spcBef>
                <a:spcPts val="0"/>
              </a:spcBef>
              <a:spcAft>
                <a:spcPts val="800"/>
              </a:spcAft>
            </a:pPr>
            <a:r>
              <a:rPr lang="en-US" sz="1600" b="1" kern="100" dirty="0">
                <a:latin typeface="Myriad Pro Light" panose="020B0403030403020204" pitchFamily="34" charset="0"/>
                <a:ea typeface="Aptos" panose="020B0004020202020204" pitchFamily="34" charset="0"/>
                <a:cs typeface="Arial" panose="020B0604020202020204" pitchFamily="34" charset="0"/>
              </a:rPr>
              <a:t>ORGANIZATION NAME </a:t>
            </a:r>
            <a:r>
              <a:rPr lang="en-US" sz="1600" kern="100" dirty="0">
                <a:latin typeface="Myriad Pro Light" panose="020B0403030403020204" pitchFamily="34" charset="0"/>
                <a:ea typeface="Aptos" panose="020B0004020202020204" pitchFamily="34" charset="0"/>
                <a:cs typeface="Arial" panose="020B0604020202020204" pitchFamily="34" charset="0"/>
              </a:rPr>
              <a:t>is proud to sponsor the Heart Failure Society of America (HFSA) Annual Scientific Meeting 2024, which will bring together the world’s leading experts in heart failure from September 27-30, 2024. This year’s ASM will be held at </a:t>
            </a:r>
            <a:r>
              <a:rPr lang="en-US" sz="1600" kern="100" dirty="0">
                <a:effectLst/>
                <a:latin typeface="Myriad Pro Light" panose="020B0403030403020204" pitchFamily="34" charset="0"/>
                <a:ea typeface="Aptos" panose="020B0004020202020204" pitchFamily="34" charset="0"/>
                <a:cs typeface="Times New Roman" panose="02020603050405020304" pitchFamily="18" charset="0"/>
              </a:rPr>
              <a:t>the Georgia World Congress Center and the new </a:t>
            </a:r>
            <a:r>
              <a:rPr lang="en-US" sz="1600" kern="100" dirty="0" err="1">
                <a:effectLst/>
                <a:latin typeface="Myriad Pro Light" panose="020B0403030403020204" pitchFamily="34" charset="0"/>
                <a:ea typeface="Aptos" panose="020B0004020202020204" pitchFamily="34" charset="0"/>
                <a:cs typeface="Times New Roman" panose="02020603050405020304" pitchFamily="18" charset="0"/>
              </a:rPr>
              <a:t>Signia</a:t>
            </a:r>
            <a:r>
              <a:rPr lang="en-US" sz="1600" kern="100" dirty="0">
                <a:effectLst/>
                <a:latin typeface="Myriad Pro Light" panose="020B0403030403020204" pitchFamily="34" charset="0"/>
                <a:ea typeface="Aptos" panose="020B0004020202020204" pitchFamily="34" charset="0"/>
                <a:cs typeface="Times New Roman" panose="02020603050405020304" pitchFamily="18" charset="0"/>
              </a:rPr>
              <a:t> by Hilton Atlanta in Atlanta, GA </a:t>
            </a:r>
            <a:r>
              <a:rPr lang="en-US" sz="1600" kern="100" dirty="0">
                <a:latin typeface="Myriad Pro Light" panose="020B0403030403020204" pitchFamily="34" charset="0"/>
                <a:ea typeface="Aptos" panose="020B0004020202020204" pitchFamily="34" charset="0"/>
                <a:cs typeface="Arial" panose="020B0604020202020204" pitchFamily="34" charset="0"/>
              </a:rPr>
              <a:t>- and we'll be there! </a:t>
            </a:r>
          </a:p>
          <a:p>
            <a:pPr marL="0" marR="0">
              <a:lnSpc>
                <a:spcPct val="115000"/>
              </a:lnSpc>
              <a:spcBef>
                <a:spcPts val="0"/>
              </a:spcBef>
              <a:spcAft>
                <a:spcPts val="800"/>
              </a:spcAft>
            </a:pPr>
            <a:endParaRPr lang="en-US" sz="1600" kern="100" dirty="0">
              <a:latin typeface="Myriad Pro Light" panose="020B0403030403020204" pitchFamily="34" charset="0"/>
              <a:ea typeface="Aptos" panose="020B0004020202020204" pitchFamily="34" charset="0"/>
              <a:cs typeface="Arial" panose="020B0604020202020204" pitchFamily="34" charset="0"/>
            </a:endParaRPr>
          </a:p>
          <a:p>
            <a:pPr marL="0" marR="0">
              <a:lnSpc>
                <a:spcPct val="115000"/>
              </a:lnSpc>
              <a:spcBef>
                <a:spcPts val="0"/>
              </a:spcBef>
              <a:spcAft>
                <a:spcPts val="800"/>
              </a:spcAft>
            </a:pPr>
            <a:r>
              <a:rPr lang="en-US" sz="1600" kern="100" dirty="0">
                <a:latin typeface="Myriad Pro Light" panose="020B0403030403020204" pitchFamily="34" charset="0"/>
                <a:ea typeface="Aptos" panose="020B0004020202020204" pitchFamily="34" charset="0"/>
                <a:cs typeface="Arial" panose="020B0604020202020204" pitchFamily="34" charset="0"/>
              </a:rPr>
              <a:t>The world’s heart failure teams gather together at the HFSA Annual Scientific Meeting to immerse themselves in the latest science, research, and practical management, while taking advantage of opportunities to connect with colleagues at networking events, in the exhibit hall, and during much-anticipated award ceremonies.</a:t>
            </a:r>
          </a:p>
          <a:p>
            <a:pPr marL="0" marR="0">
              <a:lnSpc>
                <a:spcPct val="115000"/>
              </a:lnSpc>
              <a:spcBef>
                <a:spcPts val="0"/>
              </a:spcBef>
              <a:spcAft>
                <a:spcPts val="800"/>
              </a:spcAft>
            </a:pPr>
            <a:endParaRPr lang="en-US" sz="1600" kern="100" dirty="0">
              <a:latin typeface="Myriad Pro Light" panose="020B0403030403020204" pitchFamily="34" charset="0"/>
              <a:ea typeface="Aptos" panose="020B0004020202020204" pitchFamily="34" charset="0"/>
              <a:cs typeface="Arial" panose="020B0604020202020204" pitchFamily="34" charset="0"/>
            </a:endParaRPr>
          </a:p>
          <a:p>
            <a:pPr marL="0" marR="0">
              <a:lnSpc>
                <a:spcPct val="115000"/>
              </a:lnSpc>
              <a:spcBef>
                <a:spcPts val="0"/>
              </a:spcBef>
              <a:spcAft>
                <a:spcPts val="800"/>
              </a:spcAft>
            </a:pPr>
            <a:r>
              <a:rPr lang="en-US" sz="1600" kern="100" dirty="0">
                <a:latin typeface="Myriad Pro Light" panose="020B0403030403020204" pitchFamily="34" charset="0"/>
                <a:ea typeface="Aptos" panose="020B0004020202020204" pitchFamily="34" charset="0"/>
                <a:cs typeface="Arial" panose="020B0604020202020204" pitchFamily="34" charset="0"/>
              </a:rPr>
              <a:t>Follow </a:t>
            </a:r>
            <a:r>
              <a:rPr lang="en-US" sz="1600" b="1" kern="100" dirty="0">
                <a:latin typeface="Myriad Pro Light" panose="020B0403030403020204" pitchFamily="34" charset="0"/>
                <a:ea typeface="Aptos" panose="020B0004020202020204" pitchFamily="34" charset="0"/>
                <a:cs typeface="Arial" panose="020B0604020202020204" pitchFamily="34" charset="0"/>
              </a:rPr>
              <a:t>ORGANIZATION NAME </a:t>
            </a:r>
            <a:r>
              <a:rPr lang="en-US" sz="1600" kern="100" dirty="0">
                <a:latin typeface="Myriad Pro Light" panose="020B0403030403020204" pitchFamily="34" charset="0"/>
                <a:ea typeface="Aptos" panose="020B0004020202020204" pitchFamily="34" charset="0"/>
                <a:cs typeface="Arial" panose="020B0604020202020204" pitchFamily="34" charset="0"/>
              </a:rPr>
              <a:t>on X via </a:t>
            </a:r>
            <a:r>
              <a:rPr lang="en-US" sz="1600" b="1" kern="100" dirty="0">
                <a:latin typeface="Myriad Pro Light" panose="020B0403030403020204" pitchFamily="34" charset="0"/>
                <a:ea typeface="Aptos" panose="020B0004020202020204" pitchFamily="34" charset="0"/>
                <a:cs typeface="Arial" panose="020B0604020202020204" pitchFamily="34" charset="0"/>
              </a:rPr>
              <a:t>YOUR HASHTAG </a:t>
            </a:r>
            <a:r>
              <a:rPr lang="en-US" sz="1600" kern="100" dirty="0">
                <a:latin typeface="Myriad Pro Light" panose="020B0403030403020204" pitchFamily="34" charset="0"/>
                <a:ea typeface="Aptos" panose="020B0004020202020204" pitchFamily="34" charset="0"/>
                <a:cs typeface="Arial" panose="020B0604020202020204" pitchFamily="34" charset="0"/>
              </a:rPr>
              <a:t>and the HFSA ASM via #HFSA2024.</a:t>
            </a:r>
          </a:p>
        </p:txBody>
      </p:sp>
    </p:spTree>
    <p:extLst>
      <p:ext uri="{BB962C8B-B14F-4D97-AF65-F5344CB8AC3E}">
        <p14:creationId xmlns:p14="http://schemas.microsoft.com/office/powerpoint/2010/main" val="3877659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5B467-4B46-5EE6-66BC-03BA5ECC4DF7}"/>
              </a:ext>
            </a:extLst>
          </p:cNvPr>
          <p:cNvSpPr>
            <a:spLocks noGrp="1"/>
          </p:cNvSpPr>
          <p:nvPr>
            <p:ph type="title"/>
          </p:nvPr>
        </p:nvSpPr>
        <p:spPr>
          <a:xfrm>
            <a:off x="468745" y="108880"/>
            <a:ext cx="10515600" cy="924316"/>
          </a:xfrm>
        </p:spPr>
        <p:txBody>
          <a:bodyPr>
            <a:normAutofit/>
          </a:bodyPr>
          <a:lstStyle/>
          <a:p>
            <a:r>
              <a:rPr lang="en-US" sz="4000" dirty="0">
                <a:solidFill>
                  <a:schemeClr val="bg1"/>
                </a:solidFill>
              </a:rPr>
              <a:t>Sample Blog Post - Exhibitor</a:t>
            </a:r>
          </a:p>
        </p:txBody>
      </p:sp>
      <p:sp>
        <p:nvSpPr>
          <p:cNvPr id="3" name="Title 1">
            <a:extLst>
              <a:ext uri="{FF2B5EF4-FFF2-40B4-BE49-F238E27FC236}">
                <a16:creationId xmlns:a16="http://schemas.microsoft.com/office/drawing/2014/main" id="{0FC500E8-33BE-F98E-8993-F063F24CF387}"/>
              </a:ext>
            </a:extLst>
          </p:cNvPr>
          <p:cNvSpPr txBox="1">
            <a:spLocks/>
          </p:cNvSpPr>
          <p:nvPr/>
        </p:nvSpPr>
        <p:spPr>
          <a:xfrm>
            <a:off x="10691446" y="6536539"/>
            <a:ext cx="1500554" cy="30636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800" b="1" kern="1200">
                <a:solidFill>
                  <a:srgbClr val="003A70"/>
                </a:solidFill>
                <a:latin typeface="Myriad Pro Light" panose="020B0603030403020204" pitchFamily="34" charset="0"/>
                <a:ea typeface="+mj-ea"/>
                <a:cs typeface="+mj-cs"/>
              </a:defRPr>
            </a:lvl1pPr>
          </a:lstStyle>
          <a:p>
            <a:pPr algn="r"/>
            <a:r>
              <a:rPr lang="en-US" sz="2000" dirty="0"/>
              <a:t>#HFSA2024</a:t>
            </a:r>
          </a:p>
        </p:txBody>
      </p:sp>
      <p:sp>
        <p:nvSpPr>
          <p:cNvPr id="9" name="TextBox 8">
            <a:extLst>
              <a:ext uri="{FF2B5EF4-FFF2-40B4-BE49-F238E27FC236}">
                <a16:creationId xmlns:a16="http://schemas.microsoft.com/office/drawing/2014/main" id="{548BBB80-F1D6-00C3-559A-2CCCE54870A8}"/>
              </a:ext>
            </a:extLst>
          </p:cNvPr>
          <p:cNvSpPr txBox="1"/>
          <p:nvPr/>
        </p:nvSpPr>
        <p:spPr>
          <a:xfrm>
            <a:off x="6682154" y="3689673"/>
            <a:ext cx="3071446" cy="369332"/>
          </a:xfrm>
          <a:prstGeom prst="rect">
            <a:avLst/>
          </a:prstGeom>
          <a:noFill/>
        </p:spPr>
        <p:txBody>
          <a:bodyPr wrap="square">
            <a:spAutoFit/>
          </a:bodyPr>
          <a:lstStyle/>
          <a:p>
            <a:pPr algn="ctr"/>
            <a:r>
              <a:rPr lang="en-US" dirty="0">
                <a:solidFill>
                  <a:schemeClr val="bg1"/>
                </a:solidFill>
                <a:latin typeface="Myriad Pro Light" panose="020B0603030403020204" pitchFamily="34" charset="0"/>
                <a:cs typeface="Calibri"/>
              </a:rPr>
              <a:t>Put screenshot in this space</a:t>
            </a:r>
            <a:endParaRPr lang="en-US" dirty="0">
              <a:solidFill>
                <a:schemeClr val="bg1"/>
              </a:solidFill>
            </a:endParaRPr>
          </a:p>
        </p:txBody>
      </p:sp>
      <p:sp>
        <p:nvSpPr>
          <p:cNvPr id="4" name="TextBox 3">
            <a:extLst>
              <a:ext uri="{FF2B5EF4-FFF2-40B4-BE49-F238E27FC236}">
                <a16:creationId xmlns:a16="http://schemas.microsoft.com/office/drawing/2014/main" id="{892A3183-705E-9307-99DB-896ED37400DE}"/>
              </a:ext>
            </a:extLst>
          </p:cNvPr>
          <p:cNvSpPr txBox="1"/>
          <p:nvPr/>
        </p:nvSpPr>
        <p:spPr>
          <a:xfrm>
            <a:off x="468745" y="1582340"/>
            <a:ext cx="11125378" cy="4858061"/>
          </a:xfrm>
          <a:prstGeom prst="rect">
            <a:avLst/>
          </a:prstGeom>
          <a:noFill/>
        </p:spPr>
        <p:txBody>
          <a:bodyPr wrap="square">
            <a:spAutoFit/>
          </a:bodyPr>
          <a:lstStyle/>
          <a:p>
            <a:pPr marL="0" marR="0">
              <a:lnSpc>
                <a:spcPct val="115000"/>
              </a:lnSpc>
              <a:spcBef>
                <a:spcPts val="0"/>
              </a:spcBef>
              <a:spcAft>
                <a:spcPts val="800"/>
              </a:spcAft>
            </a:pPr>
            <a:r>
              <a:rPr lang="en-US" sz="1600" b="1" kern="100" dirty="0">
                <a:latin typeface="Myriad Pro Light" panose="020B0403030403020204" pitchFamily="34" charset="0"/>
                <a:ea typeface="Aptos" panose="020B0004020202020204" pitchFamily="34" charset="0"/>
                <a:cs typeface="Arial" panose="020B0604020202020204" pitchFamily="34" charset="0"/>
              </a:rPr>
              <a:t>Visit Our Booth at the </a:t>
            </a:r>
            <a:r>
              <a:rPr lang="en-US" sz="1600" b="1" kern="100" dirty="0" err="1">
                <a:latin typeface="Myriad Pro Light" panose="020B0403030403020204" pitchFamily="34" charset="0"/>
                <a:ea typeface="Aptos" panose="020B0004020202020204" pitchFamily="34" charset="0"/>
                <a:cs typeface="Arial" panose="020B0604020202020204" pitchFamily="34" charset="0"/>
              </a:rPr>
              <a:t>the</a:t>
            </a:r>
            <a:r>
              <a:rPr lang="en-US" sz="1600" b="1" kern="100" dirty="0">
                <a:latin typeface="Myriad Pro Light" panose="020B0403030403020204" pitchFamily="34" charset="0"/>
                <a:ea typeface="Aptos" panose="020B0004020202020204" pitchFamily="34" charset="0"/>
                <a:cs typeface="Arial" panose="020B0604020202020204" pitchFamily="34" charset="0"/>
              </a:rPr>
              <a:t> HFSA Annual Scientific Meeting 2024 – OR – Stop by Our Booth at the </a:t>
            </a:r>
            <a:r>
              <a:rPr lang="en-US" sz="1600" b="1" kern="100" dirty="0" err="1">
                <a:latin typeface="Myriad Pro Light" panose="020B0403030403020204" pitchFamily="34" charset="0"/>
                <a:ea typeface="Aptos" panose="020B0004020202020204" pitchFamily="34" charset="0"/>
                <a:cs typeface="Arial" panose="020B0604020202020204" pitchFamily="34" charset="0"/>
              </a:rPr>
              <a:t>the</a:t>
            </a:r>
            <a:r>
              <a:rPr lang="en-US" sz="1600" b="1" kern="100" dirty="0">
                <a:latin typeface="Myriad Pro Light" panose="020B0403030403020204" pitchFamily="34" charset="0"/>
                <a:ea typeface="Aptos" panose="020B0004020202020204" pitchFamily="34" charset="0"/>
                <a:cs typeface="Arial" panose="020B0604020202020204" pitchFamily="34" charset="0"/>
              </a:rPr>
              <a:t> HFSA Annual Scientific Meeting 2024</a:t>
            </a:r>
          </a:p>
          <a:p>
            <a:pPr marL="0" marR="0">
              <a:lnSpc>
                <a:spcPct val="115000"/>
              </a:lnSpc>
              <a:spcBef>
                <a:spcPts val="0"/>
              </a:spcBef>
              <a:spcAft>
                <a:spcPts val="800"/>
              </a:spcAft>
            </a:pPr>
            <a:endParaRPr lang="en-US" sz="1600" b="1" kern="100" dirty="0">
              <a:latin typeface="Myriad Pro Light" panose="020B0403030403020204" pitchFamily="34" charset="0"/>
              <a:ea typeface="Aptos" panose="020B0004020202020204" pitchFamily="34" charset="0"/>
              <a:cs typeface="Arial" panose="020B0604020202020204" pitchFamily="34" charset="0"/>
            </a:endParaRPr>
          </a:p>
          <a:p>
            <a:pPr marL="0" marR="0">
              <a:lnSpc>
                <a:spcPct val="115000"/>
              </a:lnSpc>
              <a:spcBef>
                <a:spcPts val="0"/>
              </a:spcBef>
              <a:spcAft>
                <a:spcPts val="800"/>
              </a:spcAft>
            </a:pPr>
            <a:r>
              <a:rPr lang="en-US" sz="1600" b="1" kern="100" dirty="0">
                <a:latin typeface="Myriad Pro Light" panose="020B0403030403020204" pitchFamily="34" charset="0"/>
                <a:ea typeface="Aptos" panose="020B0004020202020204" pitchFamily="34" charset="0"/>
                <a:cs typeface="Arial" panose="020B0604020202020204" pitchFamily="34" charset="0"/>
              </a:rPr>
              <a:t>ORGANIZATION NAME </a:t>
            </a:r>
            <a:r>
              <a:rPr lang="en-US" sz="1600" kern="100" dirty="0">
                <a:latin typeface="Myriad Pro Light" panose="020B0403030403020204" pitchFamily="34" charset="0"/>
                <a:ea typeface="Aptos" panose="020B0004020202020204" pitchFamily="34" charset="0"/>
                <a:cs typeface="Arial" panose="020B0604020202020204" pitchFamily="34" charset="0"/>
              </a:rPr>
              <a:t>is proud to exhibit at the Heart Failure Society of America (HFSA) Annual Scientific Meeting 2024, which will bring together the world’s leading experts in heart failure from September 27-30, 2024. This year’s ASM will be held at </a:t>
            </a:r>
            <a:r>
              <a:rPr lang="en-US" sz="1600" kern="100" dirty="0">
                <a:effectLst/>
                <a:latin typeface="Myriad Pro Light" panose="020B0403030403020204" pitchFamily="34" charset="0"/>
                <a:ea typeface="Aptos" panose="020B0004020202020204" pitchFamily="34" charset="0"/>
                <a:cs typeface="Times New Roman" panose="02020603050405020304" pitchFamily="18" charset="0"/>
              </a:rPr>
              <a:t>the Georgia World Congress Center and the new </a:t>
            </a:r>
            <a:r>
              <a:rPr lang="en-US" sz="1600" kern="100" dirty="0" err="1">
                <a:effectLst/>
                <a:latin typeface="Myriad Pro Light" panose="020B0403030403020204" pitchFamily="34" charset="0"/>
                <a:ea typeface="Aptos" panose="020B0004020202020204" pitchFamily="34" charset="0"/>
                <a:cs typeface="Times New Roman" panose="02020603050405020304" pitchFamily="18" charset="0"/>
              </a:rPr>
              <a:t>Signia</a:t>
            </a:r>
            <a:r>
              <a:rPr lang="en-US" sz="1600" kern="100" dirty="0">
                <a:effectLst/>
                <a:latin typeface="Myriad Pro Light" panose="020B0403030403020204" pitchFamily="34" charset="0"/>
                <a:ea typeface="Aptos" panose="020B0004020202020204" pitchFamily="34" charset="0"/>
                <a:cs typeface="Times New Roman" panose="02020603050405020304" pitchFamily="18" charset="0"/>
              </a:rPr>
              <a:t> by Hilton Atlanta in Atlanta, GA </a:t>
            </a:r>
            <a:r>
              <a:rPr lang="en-US" sz="1600" kern="100" dirty="0">
                <a:latin typeface="Myriad Pro Light" panose="020B0403030403020204" pitchFamily="34" charset="0"/>
                <a:ea typeface="Aptos" panose="020B0004020202020204" pitchFamily="34" charset="0"/>
                <a:cs typeface="Arial" panose="020B0604020202020204" pitchFamily="34" charset="0"/>
              </a:rPr>
              <a:t>- and we'll be there! </a:t>
            </a:r>
          </a:p>
          <a:p>
            <a:pPr marL="0" marR="0">
              <a:lnSpc>
                <a:spcPct val="115000"/>
              </a:lnSpc>
              <a:spcBef>
                <a:spcPts val="0"/>
              </a:spcBef>
              <a:spcAft>
                <a:spcPts val="800"/>
              </a:spcAft>
            </a:pPr>
            <a:endParaRPr lang="en-US" sz="1600" kern="100" dirty="0">
              <a:latin typeface="Myriad Pro Light" panose="020B0403030403020204" pitchFamily="34" charset="0"/>
              <a:ea typeface="Aptos" panose="020B0004020202020204" pitchFamily="34" charset="0"/>
              <a:cs typeface="Arial" panose="020B0604020202020204" pitchFamily="34" charset="0"/>
            </a:endParaRPr>
          </a:p>
          <a:p>
            <a:pPr marL="0" marR="0">
              <a:lnSpc>
                <a:spcPct val="115000"/>
              </a:lnSpc>
              <a:spcBef>
                <a:spcPts val="0"/>
              </a:spcBef>
              <a:spcAft>
                <a:spcPts val="800"/>
              </a:spcAft>
            </a:pPr>
            <a:r>
              <a:rPr lang="en-US" sz="1600" kern="100" dirty="0">
                <a:latin typeface="Myriad Pro Light" panose="020B0403030403020204" pitchFamily="34" charset="0"/>
                <a:ea typeface="Aptos" panose="020B0004020202020204" pitchFamily="34" charset="0"/>
                <a:cs typeface="Arial" panose="020B0604020202020204" pitchFamily="34" charset="0"/>
              </a:rPr>
              <a:t>Stop by and visit us in </a:t>
            </a:r>
            <a:r>
              <a:rPr lang="en-US" sz="1600" b="1" kern="100" dirty="0">
                <a:latin typeface="Myriad Pro Light" panose="020B0403030403020204" pitchFamily="34" charset="0"/>
                <a:ea typeface="Aptos" panose="020B0004020202020204" pitchFamily="34" charset="0"/>
                <a:cs typeface="Arial" panose="020B0604020202020204" pitchFamily="34" charset="0"/>
              </a:rPr>
              <a:t>BOOTH NUMBER </a:t>
            </a:r>
            <a:r>
              <a:rPr lang="en-US" sz="1600" kern="100" dirty="0">
                <a:latin typeface="Myriad Pro Light" panose="020B0403030403020204" pitchFamily="34" charset="0"/>
                <a:ea typeface="Aptos" panose="020B0004020202020204" pitchFamily="34" charset="0"/>
                <a:cs typeface="Arial" panose="020B0604020202020204" pitchFamily="34" charset="0"/>
              </a:rPr>
              <a:t>to learn about </a:t>
            </a:r>
            <a:r>
              <a:rPr lang="en-US" sz="1600" b="1" kern="100" dirty="0">
                <a:latin typeface="Myriad Pro Light" panose="020B0403030403020204" pitchFamily="34" charset="0"/>
                <a:ea typeface="Aptos" panose="020B0004020202020204" pitchFamily="34" charset="0"/>
                <a:cs typeface="Arial" panose="020B0604020202020204" pitchFamily="34" charset="0"/>
              </a:rPr>
              <a:t>PRODUCT OR SERVICE</a:t>
            </a:r>
            <a:r>
              <a:rPr lang="en-US" sz="1600" kern="100" dirty="0">
                <a:latin typeface="Myriad Pro Light" panose="020B0403030403020204" pitchFamily="34" charset="0"/>
                <a:ea typeface="Aptos" panose="020B0004020202020204" pitchFamily="34" charset="0"/>
                <a:cs typeface="Arial" panose="020B0604020202020204" pitchFamily="34" charset="0"/>
              </a:rPr>
              <a:t>. </a:t>
            </a:r>
          </a:p>
          <a:p>
            <a:pPr marL="0" marR="0">
              <a:lnSpc>
                <a:spcPct val="115000"/>
              </a:lnSpc>
              <a:spcBef>
                <a:spcPts val="0"/>
              </a:spcBef>
              <a:spcAft>
                <a:spcPts val="800"/>
              </a:spcAft>
            </a:pPr>
            <a:endParaRPr lang="en-US" sz="1600" kern="100" dirty="0">
              <a:latin typeface="Myriad Pro Light" panose="020B0403030403020204" pitchFamily="34" charset="0"/>
              <a:ea typeface="Aptos" panose="020B0004020202020204" pitchFamily="34" charset="0"/>
              <a:cs typeface="Arial" panose="020B0604020202020204" pitchFamily="34" charset="0"/>
            </a:endParaRPr>
          </a:p>
          <a:p>
            <a:pPr marL="0" marR="0">
              <a:lnSpc>
                <a:spcPct val="115000"/>
              </a:lnSpc>
              <a:spcBef>
                <a:spcPts val="0"/>
              </a:spcBef>
              <a:spcAft>
                <a:spcPts val="800"/>
              </a:spcAft>
            </a:pPr>
            <a:r>
              <a:rPr lang="en-US" sz="1600" kern="100" dirty="0">
                <a:latin typeface="Myriad Pro Light" panose="020B0403030403020204" pitchFamily="34" charset="0"/>
                <a:ea typeface="Aptos" panose="020B0004020202020204" pitchFamily="34" charset="0"/>
                <a:cs typeface="Arial" panose="020B0604020202020204" pitchFamily="34" charset="0"/>
              </a:rPr>
              <a:t>The world’s heart failure teams gather together at the HFSA Annual Scientific Meeting to immerse themselves in the latest science, research, and practical management, while taking advantage of opportunities to connect with colleagues at networking events, in the exhibit hall, and during much-anticipated award ceremonies.</a:t>
            </a:r>
          </a:p>
          <a:p>
            <a:pPr marL="0" marR="0">
              <a:lnSpc>
                <a:spcPct val="115000"/>
              </a:lnSpc>
              <a:spcBef>
                <a:spcPts val="0"/>
              </a:spcBef>
              <a:spcAft>
                <a:spcPts val="800"/>
              </a:spcAft>
            </a:pPr>
            <a:endParaRPr lang="en-US" sz="1600" kern="100" dirty="0">
              <a:latin typeface="Myriad Pro Light" panose="020B0403030403020204" pitchFamily="34" charset="0"/>
              <a:ea typeface="Aptos" panose="020B0004020202020204" pitchFamily="34" charset="0"/>
              <a:cs typeface="Arial" panose="020B0604020202020204" pitchFamily="34" charset="0"/>
            </a:endParaRPr>
          </a:p>
          <a:p>
            <a:pPr marL="0" marR="0">
              <a:lnSpc>
                <a:spcPct val="115000"/>
              </a:lnSpc>
              <a:spcBef>
                <a:spcPts val="0"/>
              </a:spcBef>
              <a:spcAft>
                <a:spcPts val="800"/>
              </a:spcAft>
            </a:pPr>
            <a:r>
              <a:rPr lang="en-US" sz="1600" kern="100" dirty="0">
                <a:latin typeface="Myriad Pro Light" panose="020B0403030403020204" pitchFamily="34" charset="0"/>
                <a:ea typeface="Aptos" panose="020B0004020202020204" pitchFamily="34" charset="0"/>
                <a:cs typeface="Arial" panose="020B0604020202020204" pitchFamily="34" charset="0"/>
              </a:rPr>
              <a:t>Follow </a:t>
            </a:r>
            <a:r>
              <a:rPr lang="en-US" sz="1600" b="1" kern="100" dirty="0">
                <a:latin typeface="Myriad Pro Light" panose="020B0403030403020204" pitchFamily="34" charset="0"/>
                <a:ea typeface="Aptos" panose="020B0004020202020204" pitchFamily="34" charset="0"/>
                <a:cs typeface="Arial" panose="020B0604020202020204" pitchFamily="34" charset="0"/>
              </a:rPr>
              <a:t>ORGANIZATION NAME </a:t>
            </a:r>
            <a:r>
              <a:rPr lang="en-US" sz="1600" kern="100" dirty="0">
                <a:latin typeface="Myriad Pro Light" panose="020B0403030403020204" pitchFamily="34" charset="0"/>
                <a:ea typeface="Aptos" panose="020B0004020202020204" pitchFamily="34" charset="0"/>
                <a:cs typeface="Arial" panose="020B0604020202020204" pitchFamily="34" charset="0"/>
              </a:rPr>
              <a:t>on X via </a:t>
            </a:r>
            <a:r>
              <a:rPr lang="en-US" sz="1600" b="1" kern="100" dirty="0">
                <a:latin typeface="Myriad Pro Light" panose="020B0403030403020204" pitchFamily="34" charset="0"/>
                <a:ea typeface="Aptos" panose="020B0004020202020204" pitchFamily="34" charset="0"/>
                <a:cs typeface="Arial" panose="020B0604020202020204" pitchFamily="34" charset="0"/>
              </a:rPr>
              <a:t>YOUR HASHTAG </a:t>
            </a:r>
            <a:r>
              <a:rPr lang="en-US" sz="1600" kern="100" dirty="0">
                <a:latin typeface="Myriad Pro Light" panose="020B0403030403020204" pitchFamily="34" charset="0"/>
                <a:ea typeface="Aptos" panose="020B0004020202020204" pitchFamily="34" charset="0"/>
                <a:cs typeface="Arial" panose="020B0604020202020204" pitchFamily="34" charset="0"/>
              </a:rPr>
              <a:t>and the HFSA ASM via #HFSA2024.</a:t>
            </a:r>
          </a:p>
        </p:txBody>
      </p:sp>
    </p:spTree>
    <p:extLst>
      <p:ext uri="{BB962C8B-B14F-4D97-AF65-F5344CB8AC3E}">
        <p14:creationId xmlns:p14="http://schemas.microsoft.com/office/powerpoint/2010/main" val="1161522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5B467-4B46-5EE6-66BC-03BA5ECC4DF7}"/>
              </a:ext>
            </a:extLst>
          </p:cNvPr>
          <p:cNvSpPr>
            <a:spLocks noGrp="1"/>
          </p:cNvSpPr>
          <p:nvPr>
            <p:ph type="title"/>
          </p:nvPr>
        </p:nvSpPr>
        <p:spPr>
          <a:xfrm>
            <a:off x="468745" y="108880"/>
            <a:ext cx="10515600" cy="924316"/>
          </a:xfrm>
        </p:spPr>
        <p:txBody>
          <a:bodyPr>
            <a:normAutofit/>
          </a:bodyPr>
          <a:lstStyle/>
          <a:p>
            <a:r>
              <a:rPr lang="en-US" sz="4000" dirty="0">
                <a:solidFill>
                  <a:schemeClr val="bg1"/>
                </a:solidFill>
              </a:rPr>
              <a:t>Downloadable Brochure</a:t>
            </a:r>
          </a:p>
        </p:txBody>
      </p:sp>
      <p:sp>
        <p:nvSpPr>
          <p:cNvPr id="3" name="Title 1">
            <a:extLst>
              <a:ext uri="{FF2B5EF4-FFF2-40B4-BE49-F238E27FC236}">
                <a16:creationId xmlns:a16="http://schemas.microsoft.com/office/drawing/2014/main" id="{3918E8F7-DD0A-D0CD-7B77-228D503B2659}"/>
              </a:ext>
            </a:extLst>
          </p:cNvPr>
          <p:cNvSpPr txBox="1">
            <a:spLocks/>
          </p:cNvSpPr>
          <p:nvPr/>
        </p:nvSpPr>
        <p:spPr>
          <a:xfrm>
            <a:off x="10691446" y="6536539"/>
            <a:ext cx="1500554" cy="30636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800" b="1" kern="1200">
                <a:solidFill>
                  <a:srgbClr val="003A70"/>
                </a:solidFill>
                <a:latin typeface="Myriad Pro Light" panose="020B0603030403020204" pitchFamily="34" charset="0"/>
                <a:ea typeface="+mj-ea"/>
                <a:cs typeface="+mj-cs"/>
              </a:defRPr>
            </a:lvl1pPr>
          </a:lstStyle>
          <a:p>
            <a:pPr algn="r"/>
            <a:r>
              <a:rPr lang="en-US" sz="2000" dirty="0"/>
              <a:t>#HFSA2024</a:t>
            </a:r>
          </a:p>
        </p:txBody>
      </p:sp>
      <p:sp>
        <p:nvSpPr>
          <p:cNvPr id="8" name="TextBox 7">
            <a:extLst>
              <a:ext uri="{FF2B5EF4-FFF2-40B4-BE49-F238E27FC236}">
                <a16:creationId xmlns:a16="http://schemas.microsoft.com/office/drawing/2014/main" id="{3468EC43-4A11-4933-F248-60E5A6A05888}"/>
              </a:ext>
            </a:extLst>
          </p:cNvPr>
          <p:cNvSpPr txBox="1"/>
          <p:nvPr/>
        </p:nvSpPr>
        <p:spPr>
          <a:xfrm>
            <a:off x="6682154" y="3689673"/>
            <a:ext cx="3071446" cy="369332"/>
          </a:xfrm>
          <a:prstGeom prst="rect">
            <a:avLst/>
          </a:prstGeom>
          <a:noFill/>
        </p:spPr>
        <p:txBody>
          <a:bodyPr wrap="square">
            <a:spAutoFit/>
          </a:bodyPr>
          <a:lstStyle/>
          <a:p>
            <a:pPr algn="ctr"/>
            <a:r>
              <a:rPr lang="en-US" dirty="0">
                <a:solidFill>
                  <a:schemeClr val="bg1"/>
                </a:solidFill>
                <a:latin typeface="Myriad Pro Light" panose="020B0603030403020204" pitchFamily="34" charset="0"/>
                <a:cs typeface="Calibri"/>
              </a:rPr>
              <a:t>Put screenshot in this space</a:t>
            </a:r>
            <a:endParaRPr lang="en-US" dirty="0">
              <a:solidFill>
                <a:schemeClr val="bg1"/>
              </a:solidFill>
            </a:endParaRPr>
          </a:p>
        </p:txBody>
      </p:sp>
      <p:sp>
        <p:nvSpPr>
          <p:cNvPr id="4" name="TextBox 3">
            <a:extLst>
              <a:ext uri="{FF2B5EF4-FFF2-40B4-BE49-F238E27FC236}">
                <a16:creationId xmlns:a16="http://schemas.microsoft.com/office/drawing/2014/main" id="{18AB489D-7367-7F7A-2569-998F0F9B36A6}"/>
              </a:ext>
            </a:extLst>
          </p:cNvPr>
          <p:cNvSpPr txBox="1"/>
          <p:nvPr/>
        </p:nvSpPr>
        <p:spPr>
          <a:xfrm>
            <a:off x="316345" y="1689518"/>
            <a:ext cx="2669451" cy="1130631"/>
          </a:xfrm>
          <a:prstGeom prst="rect">
            <a:avLst/>
          </a:prstGeom>
          <a:noFill/>
        </p:spPr>
        <p:txBody>
          <a:bodyPr wrap="square">
            <a:spAutoFit/>
          </a:bodyPr>
          <a:lstStyle/>
          <a:p>
            <a:pPr>
              <a:lnSpc>
                <a:spcPct val="115000"/>
              </a:lnSpc>
              <a:spcAft>
                <a:spcPts val="800"/>
              </a:spcAft>
            </a:pPr>
            <a:r>
              <a:rPr lang="en-US" sz="2000" kern="100" dirty="0">
                <a:latin typeface="Myriad Pro Light" panose="020B0403030403020204" pitchFamily="34" charset="0"/>
                <a:ea typeface="Aptos" panose="020B0004020202020204" pitchFamily="34" charset="0"/>
                <a:cs typeface="Times New Roman" panose="02020603050405020304" pitchFamily="18" charset="0"/>
                <a:hlinkClick r:id="rId2"/>
              </a:rPr>
              <a:t>Download a shareable brochure </a:t>
            </a:r>
            <a:r>
              <a:rPr lang="en-US" sz="2000" kern="100" dirty="0">
                <a:latin typeface="Myriad Pro Light" panose="020B0403030403020204" pitchFamily="34" charset="0"/>
                <a:ea typeface="Aptos" panose="020B0004020202020204" pitchFamily="34" charset="0"/>
                <a:cs typeface="Times New Roman" panose="02020603050405020304" pitchFamily="18" charset="0"/>
              </a:rPr>
              <a:t>from the ASM website!</a:t>
            </a:r>
            <a:endParaRPr lang="en-US" sz="2000" kern="100" dirty="0">
              <a:effectLst/>
              <a:latin typeface="Myriad Pro Light" panose="020B0403030403020204" pitchFamily="34" charset="0"/>
              <a:ea typeface="Aptos" panose="020B0004020202020204" pitchFamily="34" charset="0"/>
              <a:cs typeface="Times New Roman" panose="02020603050405020304" pitchFamily="18" charset="0"/>
            </a:endParaRPr>
          </a:p>
        </p:txBody>
      </p:sp>
      <p:pic>
        <p:nvPicPr>
          <p:cNvPr id="11" name="Picture 10" descr="A group of people in a convention&#10;&#10;Description automatically generated">
            <a:extLst>
              <a:ext uri="{FF2B5EF4-FFF2-40B4-BE49-F238E27FC236}">
                <a16:creationId xmlns:a16="http://schemas.microsoft.com/office/drawing/2014/main" id="{2B3D1473-2F39-70DC-1651-1973F07D3D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6008" y="1315987"/>
            <a:ext cx="8132782" cy="4937760"/>
          </a:xfrm>
          <a:prstGeom prst="rect">
            <a:avLst/>
          </a:prstGeom>
        </p:spPr>
      </p:pic>
    </p:spTree>
    <p:extLst>
      <p:ext uri="{BB962C8B-B14F-4D97-AF65-F5344CB8AC3E}">
        <p14:creationId xmlns:p14="http://schemas.microsoft.com/office/powerpoint/2010/main" val="3211929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5B467-4B46-5EE6-66BC-03BA5ECC4DF7}"/>
              </a:ext>
            </a:extLst>
          </p:cNvPr>
          <p:cNvSpPr>
            <a:spLocks noGrp="1"/>
          </p:cNvSpPr>
          <p:nvPr>
            <p:ph type="title"/>
          </p:nvPr>
        </p:nvSpPr>
        <p:spPr>
          <a:xfrm>
            <a:off x="468745" y="108880"/>
            <a:ext cx="10515600" cy="924316"/>
          </a:xfrm>
        </p:spPr>
        <p:txBody>
          <a:bodyPr>
            <a:normAutofit/>
          </a:bodyPr>
          <a:lstStyle/>
          <a:p>
            <a:r>
              <a:rPr lang="en-US" sz="4000" dirty="0">
                <a:solidFill>
                  <a:schemeClr val="bg1"/>
                </a:solidFill>
              </a:rPr>
              <a:t>Downloadable Graphics</a:t>
            </a:r>
          </a:p>
        </p:txBody>
      </p:sp>
      <p:sp>
        <p:nvSpPr>
          <p:cNvPr id="3" name="Title 1">
            <a:extLst>
              <a:ext uri="{FF2B5EF4-FFF2-40B4-BE49-F238E27FC236}">
                <a16:creationId xmlns:a16="http://schemas.microsoft.com/office/drawing/2014/main" id="{3918E8F7-DD0A-D0CD-7B77-228D503B2659}"/>
              </a:ext>
            </a:extLst>
          </p:cNvPr>
          <p:cNvSpPr txBox="1">
            <a:spLocks/>
          </p:cNvSpPr>
          <p:nvPr/>
        </p:nvSpPr>
        <p:spPr>
          <a:xfrm>
            <a:off x="10691446" y="6536539"/>
            <a:ext cx="1500554" cy="30636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800" b="1" kern="1200">
                <a:solidFill>
                  <a:srgbClr val="003A70"/>
                </a:solidFill>
                <a:latin typeface="Myriad Pro Light" panose="020B0603030403020204" pitchFamily="34" charset="0"/>
                <a:ea typeface="+mj-ea"/>
                <a:cs typeface="+mj-cs"/>
              </a:defRPr>
            </a:lvl1pPr>
          </a:lstStyle>
          <a:p>
            <a:pPr algn="r"/>
            <a:r>
              <a:rPr lang="en-US" sz="2000" dirty="0"/>
              <a:t>#HFSA2024</a:t>
            </a:r>
          </a:p>
        </p:txBody>
      </p:sp>
      <p:sp>
        <p:nvSpPr>
          <p:cNvPr id="8" name="TextBox 7">
            <a:extLst>
              <a:ext uri="{FF2B5EF4-FFF2-40B4-BE49-F238E27FC236}">
                <a16:creationId xmlns:a16="http://schemas.microsoft.com/office/drawing/2014/main" id="{3468EC43-4A11-4933-F248-60E5A6A05888}"/>
              </a:ext>
            </a:extLst>
          </p:cNvPr>
          <p:cNvSpPr txBox="1"/>
          <p:nvPr/>
        </p:nvSpPr>
        <p:spPr>
          <a:xfrm>
            <a:off x="6682154" y="3689673"/>
            <a:ext cx="3071446" cy="369332"/>
          </a:xfrm>
          <a:prstGeom prst="rect">
            <a:avLst/>
          </a:prstGeom>
          <a:noFill/>
        </p:spPr>
        <p:txBody>
          <a:bodyPr wrap="square">
            <a:spAutoFit/>
          </a:bodyPr>
          <a:lstStyle/>
          <a:p>
            <a:pPr algn="ctr"/>
            <a:r>
              <a:rPr lang="en-US" dirty="0">
                <a:solidFill>
                  <a:schemeClr val="bg1"/>
                </a:solidFill>
                <a:latin typeface="Myriad Pro Light" panose="020B0603030403020204" pitchFamily="34" charset="0"/>
                <a:cs typeface="Calibri"/>
              </a:rPr>
              <a:t>Put screenshot in this space</a:t>
            </a:r>
            <a:endParaRPr lang="en-US" dirty="0">
              <a:solidFill>
                <a:schemeClr val="bg1"/>
              </a:solidFill>
            </a:endParaRPr>
          </a:p>
        </p:txBody>
      </p:sp>
      <p:sp>
        <p:nvSpPr>
          <p:cNvPr id="4" name="TextBox 3">
            <a:extLst>
              <a:ext uri="{FF2B5EF4-FFF2-40B4-BE49-F238E27FC236}">
                <a16:creationId xmlns:a16="http://schemas.microsoft.com/office/drawing/2014/main" id="{18AB489D-7367-7F7A-2569-998F0F9B36A6}"/>
              </a:ext>
            </a:extLst>
          </p:cNvPr>
          <p:cNvSpPr txBox="1"/>
          <p:nvPr/>
        </p:nvSpPr>
        <p:spPr>
          <a:xfrm>
            <a:off x="316345" y="1689518"/>
            <a:ext cx="11125378" cy="776687"/>
          </a:xfrm>
          <a:prstGeom prst="rect">
            <a:avLst/>
          </a:prstGeom>
          <a:noFill/>
        </p:spPr>
        <p:txBody>
          <a:bodyPr wrap="square">
            <a:spAutoFit/>
          </a:bodyPr>
          <a:lstStyle/>
          <a:p>
            <a:pPr>
              <a:lnSpc>
                <a:spcPct val="115000"/>
              </a:lnSpc>
              <a:spcAft>
                <a:spcPts val="800"/>
              </a:spcAft>
            </a:pPr>
            <a:r>
              <a:rPr lang="en-US" sz="2000" kern="100" dirty="0">
                <a:latin typeface="Myriad Pro Light" panose="020B0403030403020204" pitchFamily="34" charset="0"/>
                <a:ea typeface="Aptos" panose="020B0004020202020204" pitchFamily="34" charset="0"/>
                <a:cs typeface="Times New Roman" panose="02020603050405020304" pitchFamily="18" charset="0"/>
              </a:rPr>
              <a:t>All social media graphics can be found in this </a:t>
            </a:r>
            <a:r>
              <a:rPr lang="en-US" sz="2000" kern="100" dirty="0">
                <a:latin typeface="Myriad Pro Light" panose="020B0403030403020204" pitchFamily="34" charset="0"/>
                <a:ea typeface="Aptos" panose="020B0004020202020204" pitchFamily="34" charset="0"/>
                <a:cs typeface="Times New Roman" panose="02020603050405020304" pitchFamily="18" charset="0"/>
                <a:hlinkClick r:id="rId2"/>
              </a:rPr>
              <a:t>shared folder</a:t>
            </a:r>
            <a:r>
              <a:rPr lang="en-US" sz="2000" kern="100" dirty="0">
                <a:latin typeface="Myriad Pro Light" panose="020B0403030403020204" pitchFamily="34" charset="0"/>
                <a:ea typeface="Aptos" panose="020B0004020202020204" pitchFamily="34" charset="0"/>
                <a:cs typeface="Times New Roman" panose="02020603050405020304" pitchFamily="18" charset="0"/>
              </a:rPr>
              <a:t>. If you have trouble accessing these graphics, contact </a:t>
            </a:r>
            <a:r>
              <a:rPr lang="en-US" sz="2000" kern="100" dirty="0">
                <a:latin typeface="Myriad Pro Light" panose="020B0403030403020204" pitchFamily="34" charset="0"/>
                <a:ea typeface="Aptos" panose="020B0004020202020204" pitchFamily="34" charset="0"/>
                <a:cs typeface="Times New Roman" panose="02020603050405020304" pitchFamily="18" charset="0"/>
                <a:hlinkClick r:id="rId3"/>
              </a:rPr>
              <a:t>marketing@hfsa.org</a:t>
            </a:r>
            <a:r>
              <a:rPr lang="en-US" sz="2000" kern="100" dirty="0">
                <a:latin typeface="Myriad Pro Light" panose="020B0403030403020204" pitchFamily="34" charset="0"/>
                <a:ea typeface="Aptos" panose="020B0004020202020204" pitchFamily="34" charset="0"/>
                <a:cs typeface="Times New Roman" panose="02020603050405020304" pitchFamily="18" charset="0"/>
              </a:rPr>
              <a:t>. </a:t>
            </a:r>
            <a:endParaRPr lang="en-US" sz="2000" kern="100" dirty="0">
              <a:effectLst/>
              <a:latin typeface="Myriad Pro Light" panose="020B0403030403020204" pitchFamily="34" charset="0"/>
              <a:ea typeface="Aptos" panose="020B000402020202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FFB69DA3-9FF8-9B31-BB4C-74ED28D14C71}"/>
              </a:ext>
            </a:extLst>
          </p:cNvPr>
          <p:cNvPicPr>
            <a:picLocks noChangeAspect="1"/>
          </p:cNvPicPr>
          <p:nvPr/>
        </p:nvPicPr>
        <p:blipFill>
          <a:blip r:embed="rId4"/>
          <a:stretch>
            <a:fillRect/>
          </a:stretch>
        </p:blipFill>
        <p:spPr>
          <a:xfrm>
            <a:off x="945318" y="2655852"/>
            <a:ext cx="10301363" cy="3471888"/>
          </a:xfrm>
          <a:prstGeom prst="rect">
            <a:avLst/>
          </a:prstGeom>
        </p:spPr>
      </p:pic>
    </p:spTree>
    <p:extLst>
      <p:ext uri="{BB962C8B-B14F-4D97-AF65-F5344CB8AC3E}">
        <p14:creationId xmlns:p14="http://schemas.microsoft.com/office/powerpoint/2010/main" val="597988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16B0-A240-D1D4-E5F7-6907FDF96217}"/>
              </a:ext>
            </a:extLst>
          </p:cNvPr>
          <p:cNvSpPr>
            <a:spLocks noGrp="1"/>
          </p:cNvSpPr>
          <p:nvPr>
            <p:ph type="title"/>
          </p:nvPr>
        </p:nvSpPr>
        <p:spPr>
          <a:xfrm>
            <a:off x="1464120" y="2178583"/>
            <a:ext cx="9263761" cy="1021817"/>
          </a:xfrm>
        </p:spPr>
        <p:txBody>
          <a:bodyPr>
            <a:normAutofit/>
          </a:bodyPr>
          <a:lstStyle/>
          <a:p>
            <a:pPr marL="0" indent="0">
              <a:lnSpc>
                <a:spcPct val="100000"/>
              </a:lnSpc>
              <a:buNone/>
            </a:pPr>
            <a:r>
              <a:rPr lang="en-US" dirty="0"/>
              <a:t>Seeking additional materials?</a:t>
            </a:r>
            <a:endParaRPr lang="en-US" sz="2700" dirty="0"/>
          </a:p>
        </p:txBody>
      </p:sp>
      <p:sp>
        <p:nvSpPr>
          <p:cNvPr id="4" name="TextBox 3">
            <a:extLst>
              <a:ext uri="{FF2B5EF4-FFF2-40B4-BE49-F238E27FC236}">
                <a16:creationId xmlns:a16="http://schemas.microsoft.com/office/drawing/2014/main" id="{FF61B270-9EC3-F803-43A5-318B7BF432D8}"/>
              </a:ext>
            </a:extLst>
          </p:cNvPr>
          <p:cNvSpPr txBox="1"/>
          <p:nvPr/>
        </p:nvSpPr>
        <p:spPr>
          <a:xfrm>
            <a:off x="2039816" y="3429000"/>
            <a:ext cx="8112369" cy="2031325"/>
          </a:xfrm>
          <a:prstGeom prst="rect">
            <a:avLst/>
          </a:prstGeom>
          <a:noFill/>
        </p:spPr>
        <p:txBody>
          <a:bodyPr wrap="square">
            <a:spAutoFit/>
          </a:bodyPr>
          <a:lstStyle/>
          <a:p>
            <a:pPr algn="ctr"/>
            <a:r>
              <a:rPr lang="en-US" sz="1800" dirty="0">
                <a:solidFill>
                  <a:schemeClr val="bg1"/>
                </a:solidFill>
                <a:latin typeface="Myriad Pro Light" panose="020B0603030403020204" pitchFamily="34" charset="0"/>
                <a:cs typeface="Calibri"/>
              </a:rPr>
              <a:t>If you’re looking for additional materials to help promote your involvement in the HFSA Annual Scientific </a:t>
            </a:r>
            <a:r>
              <a:rPr lang="en-US" sz="1800">
                <a:solidFill>
                  <a:schemeClr val="bg1"/>
                </a:solidFill>
                <a:latin typeface="Myriad Pro Light" panose="020B0603030403020204" pitchFamily="34" charset="0"/>
                <a:cs typeface="Calibri"/>
              </a:rPr>
              <a:t>Meeting 2024, </a:t>
            </a:r>
            <a:r>
              <a:rPr lang="en-US" sz="1800" dirty="0">
                <a:solidFill>
                  <a:schemeClr val="bg1"/>
                </a:solidFill>
                <a:latin typeface="Myriad Pro Light" panose="020B0603030403020204" pitchFamily="34" charset="0"/>
                <a:cs typeface="Calibri"/>
              </a:rPr>
              <a:t>please contact the marketing staff:</a:t>
            </a:r>
            <a:br>
              <a:rPr lang="en-US" sz="1800" dirty="0">
                <a:solidFill>
                  <a:schemeClr val="bg1"/>
                </a:solidFill>
                <a:latin typeface="Myriad Pro Light" panose="020B0603030403020204" pitchFamily="34" charset="0"/>
                <a:cs typeface="Calibri"/>
              </a:rPr>
            </a:br>
            <a:br>
              <a:rPr lang="en-US" sz="1800" dirty="0">
                <a:solidFill>
                  <a:schemeClr val="bg1"/>
                </a:solidFill>
                <a:latin typeface="Myriad Pro Light" panose="020B0603030403020204" pitchFamily="34" charset="0"/>
                <a:cs typeface="Calibri"/>
              </a:rPr>
            </a:br>
            <a:r>
              <a:rPr lang="en-US" sz="1800" b="1" dirty="0">
                <a:solidFill>
                  <a:schemeClr val="bg1"/>
                </a:solidFill>
                <a:latin typeface="Myriad Pro Light" panose="020B0603030403020204" pitchFamily="34" charset="0"/>
                <a:cs typeface="Calibri"/>
              </a:rPr>
              <a:t>Aly Altonen</a:t>
            </a:r>
            <a:r>
              <a:rPr lang="en-US" sz="1800" dirty="0">
                <a:solidFill>
                  <a:schemeClr val="bg1"/>
                </a:solidFill>
                <a:latin typeface="Myriad Pro Light" panose="020B0603030403020204" pitchFamily="34" charset="0"/>
                <a:cs typeface="Calibri"/>
              </a:rPr>
              <a:t> – </a:t>
            </a:r>
            <a:r>
              <a:rPr lang="en-US" sz="1800" dirty="0">
                <a:solidFill>
                  <a:schemeClr val="bg1"/>
                </a:solidFill>
                <a:latin typeface="Myriad Pro Light" panose="020B0603030403020204" pitchFamily="34" charset="0"/>
                <a:cs typeface="Calibri"/>
                <a:hlinkClick r:id="rId2">
                  <a:extLst>
                    <a:ext uri="{A12FA001-AC4F-418D-AE19-62706E023703}">
                      <ahyp:hlinkClr xmlns:ahyp="http://schemas.microsoft.com/office/drawing/2018/hyperlinkcolor" val="tx"/>
                    </a:ext>
                  </a:extLst>
                </a:hlinkClick>
              </a:rPr>
              <a:t>aaltonen@hfsa.org</a:t>
            </a:r>
            <a:br>
              <a:rPr lang="en-US" sz="1800" dirty="0">
                <a:solidFill>
                  <a:schemeClr val="bg1"/>
                </a:solidFill>
                <a:latin typeface="Myriad Pro Light" panose="020B0603030403020204" pitchFamily="34" charset="0"/>
                <a:cs typeface="Calibri"/>
              </a:rPr>
            </a:br>
            <a:r>
              <a:rPr lang="en-US" sz="1800" b="1" dirty="0">
                <a:solidFill>
                  <a:schemeClr val="bg1"/>
                </a:solidFill>
                <a:latin typeface="Myriad Pro Light" panose="020B0603030403020204" pitchFamily="34" charset="0"/>
                <a:cs typeface="Calibri"/>
              </a:rPr>
              <a:t>Erica Nieves</a:t>
            </a:r>
            <a:r>
              <a:rPr lang="en-US" sz="1800" dirty="0">
                <a:solidFill>
                  <a:schemeClr val="bg1"/>
                </a:solidFill>
                <a:latin typeface="Myriad Pro Light" panose="020B0603030403020204" pitchFamily="34" charset="0"/>
                <a:cs typeface="Calibri"/>
              </a:rPr>
              <a:t> – </a:t>
            </a:r>
            <a:r>
              <a:rPr lang="en-US" sz="1800" dirty="0">
                <a:solidFill>
                  <a:schemeClr val="bg1"/>
                </a:solidFill>
                <a:latin typeface="Myriad Pro Light" panose="020B0603030403020204" pitchFamily="34" charset="0"/>
                <a:cs typeface="Calibri"/>
                <a:hlinkClick r:id="rId3">
                  <a:extLst>
                    <a:ext uri="{A12FA001-AC4F-418D-AE19-62706E023703}">
                      <ahyp:hlinkClr xmlns:ahyp="http://schemas.microsoft.com/office/drawing/2018/hyperlinkcolor" val="tx"/>
                    </a:ext>
                  </a:extLst>
                </a:hlinkClick>
              </a:rPr>
              <a:t>enieves@hfsa.org</a:t>
            </a:r>
            <a:br>
              <a:rPr lang="en-US" sz="1800" dirty="0">
                <a:solidFill>
                  <a:schemeClr val="bg1"/>
                </a:solidFill>
                <a:latin typeface="Myriad Pro Light" panose="020B0603030403020204" pitchFamily="34" charset="0"/>
                <a:cs typeface="Calibri"/>
              </a:rPr>
            </a:br>
            <a:r>
              <a:rPr lang="en-US" sz="1800" b="1" dirty="0">
                <a:solidFill>
                  <a:schemeClr val="bg1"/>
                </a:solidFill>
                <a:latin typeface="Myriad Pro Light" panose="020B0603030403020204" pitchFamily="34" charset="0"/>
                <a:cs typeface="Calibri"/>
              </a:rPr>
              <a:t>Laura Poko</a:t>
            </a:r>
            <a:r>
              <a:rPr lang="en-US" sz="1800" dirty="0">
                <a:solidFill>
                  <a:schemeClr val="bg1"/>
                </a:solidFill>
                <a:latin typeface="Myriad Pro Light" panose="020B0603030403020204" pitchFamily="34" charset="0"/>
                <a:cs typeface="Calibri"/>
              </a:rPr>
              <a:t> – </a:t>
            </a:r>
            <a:r>
              <a:rPr lang="en-US" sz="1800" dirty="0">
                <a:solidFill>
                  <a:schemeClr val="bg1"/>
                </a:solidFill>
                <a:latin typeface="Myriad Pro Light" panose="020B0603030403020204" pitchFamily="34" charset="0"/>
                <a:cs typeface="Calibri"/>
                <a:hlinkClick r:id="rId4">
                  <a:extLst>
                    <a:ext uri="{A12FA001-AC4F-418D-AE19-62706E023703}">
                      <ahyp:hlinkClr xmlns:ahyp="http://schemas.microsoft.com/office/drawing/2018/hyperlinkcolor" val="tx"/>
                    </a:ext>
                  </a:extLst>
                </a:hlinkClick>
              </a:rPr>
              <a:t>lpoko@hfsa.org</a:t>
            </a:r>
            <a:br>
              <a:rPr lang="en-US" sz="1800" dirty="0">
                <a:solidFill>
                  <a:schemeClr val="bg1"/>
                </a:solidFill>
                <a:latin typeface="Myriad Pro Light" panose="020B0603030403020204" pitchFamily="34" charset="0"/>
                <a:cs typeface="Calibri"/>
              </a:rPr>
            </a:br>
            <a:endParaRPr lang="en-US" dirty="0">
              <a:solidFill>
                <a:schemeClr val="bg1"/>
              </a:solidFill>
              <a:latin typeface="Myriad Pro Light" panose="020B0603030403020204" pitchFamily="34" charset="0"/>
            </a:endParaRPr>
          </a:p>
        </p:txBody>
      </p:sp>
    </p:spTree>
    <p:extLst>
      <p:ext uri="{BB962C8B-B14F-4D97-AF65-F5344CB8AC3E}">
        <p14:creationId xmlns:p14="http://schemas.microsoft.com/office/powerpoint/2010/main" val="2078159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5B467-4B46-5EE6-66BC-03BA5ECC4DF7}"/>
              </a:ext>
            </a:extLst>
          </p:cNvPr>
          <p:cNvSpPr>
            <a:spLocks noGrp="1"/>
          </p:cNvSpPr>
          <p:nvPr>
            <p:ph type="title"/>
          </p:nvPr>
        </p:nvSpPr>
        <p:spPr>
          <a:xfrm>
            <a:off x="468745" y="108880"/>
            <a:ext cx="10515600" cy="924316"/>
          </a:xfrm>
        </p:spPr>
        <p:txBody>
          <a:bodyPr>
            <a:normAutofit/>
          </a:bodyPr>
          <a:lstStyle/>
          <a:p>
            <a:r>
              <a:rPr lang="en-US" sz="4000" dirty="0">
                <a:solidFill>
                  <a:schemeClr val="bg1"/>
                </a:solidFill>
              </a:rPr>
              <a:t>Thank you Exhibitors &amp; Sponsors!</a:t>
            </a:r>
          </a:p>
        </p:txBody>
      </p:sp>
      <p:sp>
        <p:nvSpPr>
          <p:cNvPr id="3" name="Title 1">
            <a:extLst>
              <a:ext uri="{FF2B5EF4-FFF2-40B4-BE49-F238E27FC236}">
                <a16:creationId xmlns:a16="http://schemas.microsoft.com/office/drawing/2014/main" id="{C56E7B55-4994-E8A0-46A9-65A12128564F}"/>
              </a:ext>
            </a:extLst>
          </p:cNvPr>
          <p:cNvSpPr txBox="1">
            <a:spLocks/>
          </p:cNvSpPr>
          <p:nvPr/>
        </p:nvSpPr>
        <p:spPr>
          <a:xfrm>
            <a:off x="10691446" y="6536539"/>
            <a:ext cx="1500554" cy="30636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800" b="1" kern="1200">
                <a:solidFill>
                  <a:srgbClr val="003A70"/>
                </a:solidFill>
                <a:latin typeface="Myriad Pro Light" panose="020B0603030403020204" pitchFamily="34" charset="0"/>
                <a:ea typeface="+mj-ea"/>
                <a:cs typeface="+mj-cs"/>
              </a:defRPr>
            </a:lvl1pPr>
          </a:lstStyle>
          <a:p>
            <a:pPr algn="r"/>
            <a:r>
              <a:rPr lang="en-US" sz="2000" dirty="0"/>
              <a:t>#HFSA2024</a:t>
            </a:r>
          </a:p>
        </p:txBody>
      </p:sp>
      <p:sp>
        <p:nvSpPr>
          <p:cNvPr id="5" name="TextBox 4">
            <a:extLst>
              <a:ext uri="{FF2B5EF4-FFF2-40B4-BE49-F238E27FC236}">
                <a16:creationId xmlns:a16="http://schemas.microsoft.com/office/drawing/2014/main" id="{01826AA4-E31B-92E3-9056-45609DC9A305}"/>
              </a:ext>
            </a:extLst>
          </p:cNvPr>
          <p:cNvSpPr txBox="1"/>
          <p:nvPr/>
        </p:nvSpPr>
        <p:spPr>
          <a:xfrm>
            <a:off x="468745" y="1582340"/>
            <a:ext cx="11125378" cy="2800767"/>
          </a:xfrm>
          <a:prstGeom prst="rect">
            <a:avLst/>
          </a:prstGeom>
          <a:noFill/>
        </p:spPr>
        <p:txBody>
          <a:bodyPr wrap="square">
            <a:spAutoFit/>
          </a:bodyPr>
          <a:lstStyle/>
          <a:p>
            <a:pPr marL="0" indent="0">
              <a:buNone/>
            </a:pPr>
            <a:r>
              <a:rPr lang="en-US" sz="1600" dirty="0">
                <a:solidFill>
                  <a:srgbClr val="53565A"/>
                </a:solidFill>
                <a:latin typeface="Myriad Pro Light" panose="020B0603030403020204" pitchFamily="34" charset="0"/>
                <a:cs typeface="Calibri"/>
              </a:rPr>
              <a:t>The HFSA Annual Scientific Meeting (ASM) is the best venue in the field of heart failure to showcase your company’s products/services and expand your brand visibility.</a:t>
            </a:r>
            <a:br>
              <a:rPr lang="en-US" sz="1600" dirty="0">
                <a:solidFill>
                  <a:srgbClr val="53565A"/>
                </a:solidFill>
                <a:latin typeface="Myriad Pro Light" panose="020B0603030403020204" pitchFamily="34" charset="0"/>
                <a:cs typeface="Calibri"/>
              </a:rPr>
            </a:br>
            <a:br>
              <a:rPr lang="en-US" sz="1600" dirty="0">
                <a:solidFill>
                  <a:srgbClr val="53565A"/>
                </a:solidFill>
                <a:latin typeface="Myriad Pro Light" panose="020B0603030403020204" pitchFamily="34" charset="0"/>
                <a:cs typeface="Calibri"/>
              </a:rPr>
            </a:br>
            <a:r>
              <a:rPr lang="en-US" sz="1600" dirty="0">
                <a:solidFill>
                  <a:srgbClr val="53565A"/>
                </a:solidFill>
                <a:latin typeface="Myriad Pro Light" panose="020B0603030403020204" pitchFamily="34" charset="0"/>
                <a:cs typeface="Calibri"/>
              </a:rPr>
              <a:t>HFSA sponsors and exhibitors, like you, make pivotal contributions to further heart failure education and training for medical professionals across the globe.</a:t>
            </a:r>
            <a:br>
              <a:rPr lang="en-US" sz="1600" dirty="0">
                <a:solidFill>
                  <a:srgbClr val="53565A"/>
                </a:solidFill>
                <a:latin typeface="Myriad Pro Light" panose="020B0603030403020204" pitchFamily="34" charset="0"/>
                <a:cs typeface="Calibri"/>
              </a:rPr>
            </a:br>
            <a:br>
              <a:rPr lang="en-US" sz="1600" dirty="0">
                <a:solidFill>
                  <a:srgbClr val="53565A"/>
                </a:solidFill>
                <a:latin typeface="Myriad Pro Light" panose="020B0603030403020204" pitchFamily="34" charset="0"/>
                <a:cs typeface="Calibri"/>
              </a:rPr>
            </a:br>
            <a:r>
              <a:rPr lang="en-US" sz="1600" dirty="0">
                <a:solidFill>
                  <a:srgbClr val="53565A"/>
                </a:solidFill>
                <a:latin typeface="Myriad Pro Light" panose="020B0603030403020204" pitchFamily="34" charset="0"/>
                <a:cs typeface="Calibri"/>
              </a:rPr>
              <a:t>We not only rely on your expertise and participation, but we also ask that your organization promote your great work to advance this important event and medical specialty.​</a:t>
            </a:r>
            <a:br>
              <a:rPr lang="en-US" sz="1600" dirty="0">
                <a:solidFill>
                  <a:srgbClr val="53565A"/>
                </a:solidFill>
                <a:latin typeface="Myriad Pro Light" panose="020B0603030403020204" pitchFamily="34" charset="0"/>
                <a:cs typeface="Calibri"/>
              </a:rPr>
            </a:br>
            <a:br>
              <a:rPr lang="en-US" sz="1600" dirty="0">
                <a:solidFill>
                  <a:srgbClr val="53565A"/>
                </a:solidFill>
                <a:latin typeface="Myriad Pro Light" panose="020B0603030403020204" pitchFamily="34" charset="0"/>
                <a:cs typeface="Calibri"/>
              </a:rPr>
            </a:br>
            <a:r>
              <a:rPr lang="en-US" sz="1600" dirty="0">
                <a:solidFill>
                  <a:srgbClr val="53565A"/>
                </a:solidFill>
                <a:latin typeface="Myriad Pro Light" panose="020B0603030403020204" pitchFamily="34" charset="0"/>
                <a:cs typeface="Calibri"/>
              </a:rPr>
              <a:t>The following toolkit provides a variety of resources your organization can leverage to help promote your important support and participation at the ASM.</a:t>
            </a:r>
          </a:p>
        </p:txBody>
      </p:sp>
    </p:spTree>
    <p:extLst>
      <p:ext uri="{BB962C8B-B14F-4D97-AF65-F5344CB8AC3E}">
        <p14:creationId xmlns:p14="http://schemas.microsoft.com/office/powerpoint/2010/main" val="1342239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5B467-4B46-5EE6-66BC-03BA5ECC4DF7}"/>
              </a:ext>
            </a:extLst>
          </p:cNvPr>
          <p:cNvSpPr>
            <a:spLocks noGrp="1"/>
          </p:cNvSpPr>
          <p:nvPr>
            <p:ph type="title"/>
          </p:nvPr>
        </p:nvSpPr>
        <p:spPr>
          <a:xfrm>
            <a:off x="468745" y="108880"/>
            <a:ext cx="10515600" cy="924316"/>
          </a:xfrm>
        </p:spPr>
        <p:txBody>
          <a:bodyPr>
            <a:normAutofit/>
          </a:bodyPr>
          <a:lstStyle/>
          <a:p>
            <a:r>
              <a:rPr lang="en-US" sz="4000" dirty="0">
                <a:solidFill>
                  <a:schemeClr val="bg1"/>
                </a:solidFill>
              </a:rPr>
              <a:t>Helpful Rules of Thumb</a:t>
            </a:r>
          </a:p>
        </p:txBody>
      </p:sp>
      <p:sp>
        <p:nvSpPr>
          <p:cNvPr id="3" name="Title 1">
            <a:extLst>
              <a:ext uri="{FF2B5EF4-FFF2-40B4-BE49-F238E27FC236}">
                <a16:creationId xmlns:a16="http://schemas.microsoft.com/office/drawing/2014/main" id="{4B9ECED9-8A7E-4770-2245-8B905070411E}"/>
              </a:ext>
            </a:extLst>
          </p:cNvPr>
          <p:cNvSpPr txBox="1">
            <a:spLocks/>
          </p:cNvSpPr>
          <p:nvPr/>
        </p:nvSpPr>
        <p:spPr>
          <a:xfrm>
            <a:off x="10691446" y="6536539"/>
            <a:ext cx="1500554" cy="30636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800" b="1" kern="1200">
                <a:solidFill>
                  <a:srgbClr val="003A70"/>
                </a:solidFill>
                <a:latin typeface="Myriad Pro Light" panose="020B0603030403020204" pitchFamily="34" charset="0"/>
                <a:ea typeface="+mj-ea"/>
                <a:cs typeface="+mj-cs"/>
              </a:defRPr>
            </a:lvl1pPr>
          </a:lstStyle>
          <a:p>
            <a:pPr algn="r"/>
            <a:r>
              <a:rPr lang="en-US" sz="2000" dirty="0"/>
              <a:t>#HFSA2024</a:t>
            </a:r>
          </a:p>
        </p:txBody>
      </p:sp>
      <p:sp>
        <p:nvSpPr>
          <p:cNvPr id="5" name="TextBox 4">
            <a:extLst>
              <a:ext uri="{FF2B5EF4-FFF2-40B4-BE49-F238E27FC236}">
                <a16:creationId xmlns:a16="http://schemas.microsoft.com/office/drawing/2014/main" id="{DFE5610A-1251-ADA5-A566-F2F83B6B7795}"/>
              </a:ext>
            </a:extLst>
          </p:cNvPr>
          <p:cNvSpPr txBox="1"/>
          <p:nvPr/>
        </p:nvSpPr>
        <p:spPr>
          <a:xfrm>
            <a:off x="468744" y="1505356"/>
            <a:ext cx="11289502" cy="3016210"/>
          </a:xfrm>
          <a:prstGeom prst="rect">
            <a:avLst/>
          </a:prstGeom>
          <a:noFill/>
        </p:spPr>
        <p:txBody>
          <a:bodyPr wrap="square">
            <a:spAutoFit/>
          </a:bodyPr>
          <a:lstStyle/>
          <a:p>
            <a:pPr>
              <a:lnSpc>
                <a:spcPct val="150000"/>
              </a:lnSpc>
            </a:pPr>
            <a:r>
              <a:rPr lang="en-US" sz="1600" b="1" dirty="0">
                <a:solidFill>
                  <a:srgbClr val="003A70"/>
                </a:solidFill>
                <a:latin typeface="Myriad Pro Light" panose="020B0603030403020204" pitchFamily="34" charset="0"/>
                <a:cs typeface="Calibri"/>
              </a:rPr>
              <a:t>•  DO</a:t>
            </a:r>
            <a:r>
              <a:rPr lang="en-US" sz="1600" dirty="0">
                <a:solidFill>
                  <a:srgbClr val="53565A"/>
                </a:solidFill>
                <a:latin typeface="Myriad Pro Light" panose="020B0603030403020204" pitchFamily="34" charset="0"/>
                <a:cs typeface="Calibri"/>
              </a:rPr>
              <a:t> promote and reference that you will be attending the HFSA Annual Scientific Meeting (ASM).</a:t>
            </a:r>
          </a:p>
          <a:p>
            <a:pPr>
              <a:lnSpc>
                <a:spcPct val="150000"/>
              </a:lnSpc>
            </a:pPr>
            <a:r>
              <a:rPr lang="en-US" sz="1600" b="1" dirty="0">
                <a:solidFill>
                  <a:srgbClr val="C00000"/>
                </a:solidFill>
                <a:latin typeface="Myriad Pro Light" panose="020B0603030403020204" pitchFamily="34" charset="0"/>
                <a:cs typeface="Calibri"/>
              </a:rPr>
              <a:t>•  DON’T</a:t>
            </a:r>
            <a:r>
              <a:rPr lang="en-US" sz="1600" dirty="0">
                <a:solidFill>
                  <a:srgbClr val="53565A"/>
                </a:solidFill>
                <a:latin typeface="Myriad Pro Light" panose="020B0603030403020204" pitchFamily="34" charset="0"/>
                <a:cs typeface="Calibri"/>
              </a:rPr>
              <a:t> welcome HFSA ASM attendees in your social media posts.</a:t>
            </a:r>
          </a:p>
          <a:p>
            <a:pPr>
              <a:lnSpc>
                <a:spcPct val="150000"/>
              </a:lnSpc>
            </a:pPr>
            <a:r>
              <a:rPr lang="en-US" sz="1600" b="1" dirty="0">
                <a:solidFill>
                  <a:srgbClr val="C00000"/>
                </a:solidFill>
                <a:latin typeface="Myriad Pro Light" panose="020B0603030403020204" pitchFamily="34" charset="0"/>
                <a:cs typeface="Calibri"/>
              </a:rPr>
              <a:t>• DON’T</a:t>
            </a:r>
            <a:r>
              <a:rPr lang="en-US" sz="1600" dirty="0">
                <a:solidFill>
                  <a:srgbClr val="53565A"/>
                </a:solidFill>
                <a:latin typeface="Myriad Pro Light" panose="020B0603030403020204" pitchFamily="34" charset="0"/>
                <a:cs typeface="Calibri"/>
              </a:rPr>
              <a:t> capture, transmit, or redistribute data presented at the meeting – this may preclude its later publication in a scientific journal. Adhere to embargo policies and do not jeopardize your colleagues’ work.</a:t>
            </a:r>
          </a:p>
          <a:p>
            <a:pPr>
              <a:lnSpc>
                <a:spcPct val="150000"/>
              </a:lnSpc>
            </a:pPr>
            <a:r>
              <a:rPr lang="en-US" sz="1600" b="1" dirty="0">
                <a:solidFill>
                  <a:srgbClr val="C00000"/>
                </a:solidFill>
                <a:latin typeface="Myriad Pro Light" panose="020B0603030403020204" pitchFamily="34" charset="0"/>
                <a:cs typeface="Calibri"/>
              </a:rPr>
              <a:t>• DON’T</a:t>
            </a:r>
            <a:r>
              <a:rPr lang="en-US" sz="1600" dirty="0">
                <a:solidFill>
                  <a:srgbClr val="53565A"/>
                </a:solidFill>
                <a:latin typeface="Myriad Pro Light" panose="020B0603030403020204" pitchFamily="34" charset="0"/>
                <a:cs typeface="Calibri"/>
              </a:rPr>
              <a:t> post copyrighted or trademarked material or material protected by other intellectual property rights.</a:t>
            </a:r>
          </a:p>
          <a:p>
            <a:pPr>
              <a:lnSpc>
                <a:spcPct val="150000"/>
              </a:lnSpc>
            </a:pPr>
            <a:r>
              <a:rPr lang="en-US" sz="1600" b="1" dirty="0">
                <a:solidFill>
                  <a:srgbClr val="C00000"/>
                </a:solidFill>
                <a:latin typeface="Myriad Pro Light" panose="020B0603030403020204" pitchFamily="34" charset="0"/>
                <a:cs typeface="Calibri"/>
              </a:rPr>
              <a:t>• DON’T</a:t>
            </a:r>
            <a:r>
              <a:rPr lang="en-US" sz="1600" dirty="0">
                <a:solidFill>
                  <a:srgbClr val="53565A"/>
                </a:solidFill>
                <a:latin typeface="Myriad Pro Light" panose="020B0603030403020204" pitchFamily="34" charset="0"/>
                <a:cs typeface="Calibri"/>
              </a:rPr>
              <a:t> use HFSA social media platforms to comment on medical, legal, or litigious matters.</a:t>
            </a:r>
          </a:p>
          <a:p>
            <a:pPr>
              <a:lnSpc>
                <a:spcPct val="150000"/>
              </a:lnSpc>
            </a:pPr>
            <a:r>
              <a:rPr lang="en-US" sz="1600" b="1" dirty="0">
                <a:solidFill>
                  <a:srgbClr val="C00000"/>
                </a:solidFill>
                <a:latin typeface="Myriad Pro Light" panose="020B0603030403020204" pitchFamily="34" charset="0"/>
                <a:cs typeface="Calibri"/>
              </a:rPr>
              <a:t>• DON’T</a:t>
            </a:r>
            <a:r>
              <a:rPr lang="en-US" sz="1600" dirty="0">
                <a:solidFill>
                  <a:srgbClr val="53565A"/>
                </a:solidFill>
                <a:latin typeface="Myriad Pro Light" panose="020B0603030403020204" pitchFamily="34" charset="0"/>
                <a:cs typeface="Calibri"/>
              </a:rPr>
              <a:t> post derogatory, demeaning, inflammatory, offensive, disrespectful, hateful, sales-oriented, or otherwise inappropriate comments.</a:t>
            </a:r>
          </a:p>
        </p:txBody>
      </p:sp>
    </p:spTree>
    <p:extLst>
      <p:ext uri="{BB962C8B-B14F-4D97-AF65-F5344CB8AC3E}">
        <p14:creationId xmlns:p14="http://schemas.microsoft.com/office/powerpoint/2010/main" val="845530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5B467-4B46-5EE6-66BC-03BA5ECC4DF7}"/>
              </a:ext>
            </a:extLst>
          </p:cNvPr>
          <p:cNvSpPr>
            <a:spLocks noGrp="1"/>
          </p:cNvSpPr>
          <p:nvPr>
            <p:ph type="title"/>
          </p:nvPr>
        </p:nvSpPr>
        <p:spPr>
          <a:xfrm>
            <a:off x="457022" y="108880"/>
            <a:ext cx="5861717" cy="924316"/>
          </a:xfrm>
        </p:spPr>
        <p:txBody>
          <a:bodyPr>
            <a:noAutofit/>
          </a:bodyPr>
          <a:lstStyle/>
          <a:p>
            <a:r>
              <a:rPr lang="en-US" sz="3000" dirty="0">
                <a:solidFill>
                  <a:schemeClr val="bg1"/>
                </a:solidFill>
              </a:rPr>
              <a:t>Top 4 Ways to Promote Your Participation in ASM 2024</a:t>
            </a:r>
          </a:p>
        </p:txBody>
      </p:sp>
      <p:sp>
        <p:nvSpPr>
          <p:cNvPr id="3" name="Title 1">
            <a:extLst>
              <a:ext uri="{FF2B5EF4-FFF2-40B4-BE49-F238E27FC236}">
                <a16:creationId xmlns:a16="http://schemas.microsoft.com/office/drawing/2014/main" id="{C70C7FFC-89B6-6DA8-94D3-1A19F78D33DB}"/>
              </a:ext>
            </a:extLst>
          </p:cNvPr>
          <p:cNvSpPr txBox="1">
            <a:spLocks/>
          </p:cNvSpPr>
          <p:nvPr/>
        </p:nvSpPr>
        <p:spPr>
          <a:xfrm>
            <a:off x="10691446" y="6536539"/>
            <a:ext cx="1500554" cy="30636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800" b="1" kern="1200">
                <a:solidFill>
                  <a:srgbClr val="003A70"/>
                </a:solidFill>
                <a:latin typeface="Myriad Pro Light" panose="020B0603030403020204" pitchFamily="34" charset="0"/>
                <a:ea typeface="+mj-ea"/>
                <a:cs typeface="+mj-cs"/>
              </a:defRPr>
            </a:lvl1pPr>
          </a:lstStyle>
          <a:p>
            <a:pPr algn="r"/>
            <a:r>
              <a:rPr lang="en-US" sz="2000" dirty="0"/>
              <a:t>#HFSA2024</a:t>
            </a:r>
          </a:p>
        </p:txBody>
      </p:sp>
      <p:sp>
        <p:nvSpPr>
          <p:cNvPr id="4" name="TextBox 3">
            <a:extLst>
              <a:ext uri="{FF2B5EF4-FFF2-40B4-BE49-F238E27FC236}">
                <a16:creationId xmlns:a16="http://schemas.microsoft.com/office/drawing/2014/main" id="{B0C47873-6B91-63D8-2FAE-F9171935FEBC}"/>
              </a:ext>
            </a:extLst>
          </p:cNvPr>
          <p:cNvSpPr txBox="1"/>
          <p:nvPr/>
        </p:nvSpPr>
        <p:spPr>
          <a:xfrm>
            <a:off x="468745" y="1582340"/>
            <a:ext cx="10621286" cy="2062103"/>
          </a:xfrm>
          <a:prstGeom prst="rect">
            <a:avLst/>
          </a:prstGeom>
          <a:noFill/>
        </p:spPr>
        <p:txBody>
          <a:bodyPr wrap="square">
            <a:spAutoFit/>
          </a:bodyPr>
          <a:lstStyle/>
          <a:p>
            <a:pPr marL="342900" indent="-342900">
              <a:buFont typeface="+mj-lt"/>
              <a:buAutoNum type="arabicPeriod"/>
            </a:pPr>
            <a:r>
              <a:rPr lang="en-US" sz="1600" dirty="0">
                <a:solidFill>
                  <a:srgbClr val="53565A"/>
                </a:solidFill>
                <a:latin typeface="Myriad Pro Light" panose="020B0603030403020204" pitchFamily="34" charset="0"/>
                <a:cs typeface="Calibri"/>
              </a:rPr>
              <a:t>Plan to share a consistent drumbeat of </a:t>
            </a:r>
            <a:r>
              <a:rPr lang="en-US" sz="1600" b="1" dirty="0">
                <a:solidFill>
                  <a:srgbClr val="C00000"/>
                </a:solidFill>
                <a:latin typeface="Myriad Pro Light" panose="020B0603030403020204" pitchFamily="34" charset="0"/>
                <a:cs typeface="Calibri"/>
              </a:rPr>
              <a:t>social media posts </a:t>
            </a:r>
            <a:r>
              <a:rPr lang="en-US" sz="1600" dirty="0">
                <a:solidFill>
                  <a:srgbClr val="53565A"/>
                </a:solidFill>
                <a:latin typeface="Myriad Pro Light" panose="020B0603030403020204" pitchFamily="34" charset="0"/>
                <a:cs typeface="Calibri"/>
              </a:rPr>
              <a:t>leading up to and during the ASM.</a:t>
            </a:r>
            <a:br>
              <a:rPr lang="en-US" sz="1600" dirty="0">
                <a:solidFill>
                  <a:srgbClr val="53565A"/>
                </a:solidFill>
                <a:latin typeface="Myriad Pro Light" panose="020B0603030403020204" pitchFamily="34" charset="0"/>
                <a:cs typeface="Calibri"/>
              </a:rPr>
            </a:br>
            <a:endParaRPr lang="en-US" sz="1600" dirty="0">
              <a:solidFill>
                <a:srgbClr val="53565A"/>
              </a:solidFill>
              <a:latin typeface="Myriad Pro Light" panose="020B0603030403020204" pitchFamily="34" charset="0"/>
              <a:cs typeface="Calibri"/>
            </a:endParaRPr>
          </a:p>
          <a:p>
            <a:pPr marL="342900" indent="-342900">
              <a:buFont typeface="+mj-lt"/>
              <a:buAutoNum type="arabicPeriod"/>
            </a:pPr>
            <a:r>
              <a:rPr lang="en-US" sz="1600" dirty="0">
                <a:solidFill>
                  <a:srgbClr val="53565A"/>
                </a:solidFill>
                <a:latin typeface="Myriad Pro Light" panose="020B0603030403020204" pitchFamily="34" charset="0"/>
                <a:cs typeface="Calibri"/>
              </a:rPr>
              <a:t>Coordinate with your communications department to send out a </a:t>
            </a:r>
            <a:r>
              <a:rPr lang="en-US" sz="1600" b="1" dirty="0">
                <a:solidFill>
                  <a:srgbClr val="C00000"/>
                </a:solidFill>
                <a:latin typeface="Myriad Pro Light" panose="020B0603030403020204" pitchFamily="34" charset="0"/>
                <a:cs typeface="Calibri"/>
              </a:rPr>
              <a:t>press release, email, or post in their newsletter </a:t>
            </a:r>
            <a:r>
              <a:rPr lang="en-US" sz="1600" dirty="0">
                <a:solidFill>
                  <a:srgbClr val="53565A"/>
                </a:solidFill>
                <a:latin typeface="Myriad Pro Light" panose="020B0603030403020204" pitchFamily="34" charset="0"/>
                <a:cs typeface="Calibri"/>
              </a:rPr>
              <a:t>about your ASM participation.</a:t>
            </a:r>
            <a:br>
              <a:rPr lang="en-US" sz="1600" dirty="0">
                <a:solidFill>
                  <a:srgbClr val="53565A"/>
                </a:solidFill>
                <a:latin typeface="Myriad Pro Light" panose="020B0603030403020204" pitchFamily="34" charset="0"/>
                <a:cs typeface="Calibri"/>
              </a:rPr>
            </a:br>
            <a:endParaRPr lang="en-US" sz="1600" dirty="0">
              <a:solidFill>
                <a:srgbClr val="53565A"/>
              </a:solidFill>
              <a:latin typeface="Myriad Pro Light" panose="020B0603030403020204" pitchFamily="34" charset="0"/>
              <a:cs typeface="Calibri"/>
            </a:endParaRPr>
          </a:p>
          <a:p>
            <a:pPr marL="342900" indent="-342900">
              <a:buFont typeface="+mj-lt"/>
              <a:buAutoNum type="arabicPeriod"/>
            </a:pPr>
            <a:r>
              <a:rPr lang="en-US" sz="1600" dirty="0">
                <a:solidFill>
                  <a:srgbClr val="53565A"/>
                </a:solidFill>
                <a:latin typeface="Myriad Pro Light" panose="020B0603030403020204" pitchFamily="34" charset="0"/>
                <a:cs typeface="Calibri"/>
              </a:rPr>
              <a:t>Add ASM </a:t>
            </a:r>
            <a:r>
              <a:rPr lang="en-US" sz="1600" b="1" dirty="0">
                <a:solidFill>
                  <a:srgbClr val="C00000"/>
                </a:solidFill>
                <a:latin typeface="Myriad Pro Light" panose="020B0603030403020204" pitchFamily="34" charset="0"/>
                <a:cs typeface="Calibri"/>
              </a:rPr>
              <a:t>badges</a:t>
            </a:r>
            <a:r>
              <a:rPr lang="en-US" sz="1600" dirty="0">
                <a:solidFill>
                  <a:srgbClr val="53565A"/>
                </a:solidFill>
                <a:latin typeface="Myriad Pro Light" panose="020B0603030403020204" pitchFamily="34" charset="0"/>
                <a:cs typeface="Calibri"/>
              </a:rPr>
              <a:t> to your email signature to identify yourself as a sponsor or exhibitor.</a:t>
            </a:r>
            <a:br>
              <a:rPr lang="en-US" sz="1600" dirty="0">
                <a:solidFill>
                  <a:srgbClr val="53565A"/>
                </a:solidFill>
                <a:latin typeface="Myriad Pro Light" panose="020B0603030403020204" pitchFamily="34" charset="0"/>
                <a:cs typeface="Calibri"/>
              </a:rPr>
            </a:br>
            <a:endParaRPr lang="en-US" sz="1600" dirty="0">
              <a:solidFill>
                <a:srgbClr val="53565A"/>
              </a:solidFill>
              <a:latin typeface="Myriad Pro Light" panose="020B0603030403020204" pitchFamily="34" charset="0"/>
              <a:cs typeface="Calibri"/>
            </a:endParaRPr>
          </a:p>
          <a:p>
            <a:pPr marL="342900" indent="-342900">
              <a:buFont typeface="+mj-lt"/>
              <a:buAutoNum type="arabicPeriod"/>
            </a:pPr>
            <a:r>
              <a:rPr lang="en-US" sz="1600" dirty="0">
                <a:solidFill>
                  <a:srgbClr val="53565A"/>
                </a:solidFill>
                <a:latin typeface="Myriad Pro Light" panose="020B0603030403020204" pitchFamily="34" charset="0"/>
                <a:cs typeface="Calibri"/>
              </a:rPr>
              <a:t>Encourage your colleagues, friends, and other contacts to join you in </a:t>
            </a:r>
            <a:r>
              <a:rPr lang="en-US" sz="1600" b="1" dirty="0">
                <a:solidFill>
                  <a:srgbClr val="C00000"/>
                </a:solidFill>
                <a:latin typeface="Myriad Pro Light" panose="020B0603030403020204" pitchFamily="34" charset="0"/>
                <a:cs typeface="Calibri"/>
              </a:rPr>
              <a:t>registering to attend </a:t>
            </a:r>
            <a:r>
              <a:rPr lang="en-US" sz="1600" dirty="0">
                <a:solidFill>
                  <a:srgbClr val="53565A"/>
                </a:solidFill>
                <a:latin typeface="Myriad Pro Light" panose="020B0603030403020204" pitchFamily="34" charset="0"/>
                <a:cs typeface="Calibri"/>
              </a:rPr>
              <a:t>the ASM.</a:t>
            </a:r>
            <a:endParaRPr lang="en-US" sz="1600" dirty="0">
              <a:solidFill>
                <a:srgbClr val="53565A"/>
              </a:solidFill>
              <a:latin typeface="Myriad Pro Light" panose="020B0603030403020204" pitchFamily="34" charset="0"/>
              <a:cs typeface="Arial"/>
            </a:endParaRPr>
          </a:p>
        </p:txBody>
      </p:sp>
    </p:spTree>
    <p:extLst>
      <p:ext uri="{BB962C8B-B14F-4D97-AF65-F5344CB8AC3E}">
        <p14:creationId xmlns:p14="http://schemas.microsoft.com/office/powerpoint/2010/main" val="3141230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5B467-4B46-5EE6-66BC-03BA5ECC4DF7}"/>
              </a:ext>
            </a:extLst>
          </p:cNvPr>
          <p:cNvSpPr>
            <a:spLocks noGrp="1"/>
          </p:cNvSpPr>
          <p:nvPr>
            <p:ph type="title"/>
          </p:nvPr>
        </p:nvSpPr>
        <p:spPr>
          <a:xfrm>
            <a:off x="468745" y="108880"/>
            <a:ext cx="10515600" cy="924316"/>
          </a:xfrm>
        </p:spPr>
        <p:txBody>
          <a:bodyPr>
            <a:normAutofit/>
          </a:bodyPr>
          <a:lstStyle/>
          <a:p>
            <a:r>
              <a:rPr lang="en-US" sz="3200" dirty="0">
                <a:solidFill>
                  <a:schemeClr val="bg1"/>
                </a:solidFill>
              </a:rPr>
              <a:t>Tips for Successful ASM Social Promotion</a:t>
            </a:r>
          </a:p>
        </p:txBody>
      </p:sp>
      <p:sp>
        <p:nvSpPr>
          <p:cNvPr id="3" name="Title 1">
            <a:extLst>
              <a:ext uri="{FF2B5EF4-FFF2-40B4-BE49-F238E27FC236}">
                <a16:creationId xmlns:a16="http://schemas.microsoft.com/office/drawing/2014/main" id="{667F6122-D084-05ED-E9F2-20A4B6163751}"/>
              </a:ext>
            </a:extLst>
          </p:cNvPr>
          <p:cNvSpPr txBox="1">
            <a:spLocks/>
          </p:cNvSpPr>
          <p:nvPr/>
        </p:nvSpPr>
        <p:spPr>
          <a:xfrm>
            <a:off x="10691446" y="6536539"/>
            <a:ext cx="1500554" cy="30636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800" b="1" kern="1200">
                <a:solidFill>
                  <a:srgbClr val="003A70"/>
                </a:solidFill>
                <a:latin typeface="Myriad Pro Light" panose="020B0603030403020204" pitchFamily="34" charset="0"/>
                <a:ea typeface="+mj-ea"/>
                <a:cs typeface="+mj-cs"/>
              </a:defRPr>
            </a:lvl1pPr>
          </a:lstStyle>
          <a:p>
            <a:pPr algn="r"/>
            <a:r>
              <a:rPr lang="en-US" sz="2000" dirty="0"/>
              <a:t>#HFSA2024</a:t>
            </a:r>
          </a:p>
        </p:txBody>
      </p:sp>
      <p:sp>
        <p:nvSpPr>
          <p:cNvPr id="4" name="TextBox 3">
            <a:extLst>
              <a:ext uri="{FF2B5EF4-FFF2-40B4-BE49-F238E27FC236}">
                <a16:creationId xmlns:a16="http://schemas.microsoft.com/office/drawing/2014/main" id="{7B2ECD4D-FE4D-4816-AAC6-018FCA8CC36F}"/>
              </a:ext>
            </a:extLst>
          </p:cNvPr>
          <p:cNvSpPr txBox="1"/>
          <p:nvPr/>
        </p:nvSpPr>
        <p:spPr>
          <a:xfrm>
            <a:off x="468745" y="1582340"/>
            <a:ext cx="11125378" cy="4690515"/>
          </a:xfrm>
          <a:prstGeom prst="rect">
            <a:avLst/>
          </a:prstGeom>
          <a:noFill/>
        </p:spPr>
        <p:txBody>
          <a:bodyPr wrap="square">
            <a:spAutoFit/>
          </a:bodyPr>
          <a:lstStyle/>
          <a:p>
            <a:pPr>
              <a:lnSpc>
                <a:spcPct val="110000"/>
              </a:lnSpc>
            </a:pPr>
            <a:r>
              <a:rPr lang="en-US" sz="1600" b="1" dirty="0">
                <a:solidFill>
                  <a:srgbClr val="003A70"/>
                </a:solidFill>
                <a:latin typeface="Myriad Pro Light" panose="020B0603030403020204" pitchFamily="34" charset="0"/>
                <a:cs typeface="Calibri"/>
              </a:rPr>
              <a:t>•  Start your social promotion as soon as possible </a:t>
            </a:r>
            <a:r>
              <a:rPr lang="en-US" sz="1600" dirty="0">
                <a:solidFill>
                  <a:srgbClr val="53565A"/>
                </a:solidFill>
                <a:latin typeface="Myriad Pro Light" panose="020B0603030403020204" pitchFamily="34" charset="0"/>
                <a:cs typeface="Calibri"/>
              </a:rPr>
              <a:t>– This helps build interest in your participation early, leading to greater awareness by the time of the event. No need to post heavily early on, but it’s great to kick-start the excitement and build post frequency as the meeting gets closer.</a:t>
            </a:r>
          </a:p>
          <a:p>
            <a:pPr>
              <a:lnSpc>
                <a:spcPct val="110000"/>
              </a:lnSpc>
            </a:pPr>
            <a:endParaRPr lang="en-US" sz="1600" b="1" dirty="0">
              <a:solidFill>
                <a:srgbClr val="003A70"/>
              </a:solidFill>
              <a:latin typeface="Myriad Pro Light" panose="020B0603030403020204" pitchFamily="34" charset="0"/>
              <a:cs typeface="Calibri"/>
            </a:endParaRPr>
          </a:p>
          <a:p>
            <a:pPr>
              <a:lnSpc>
                <a:spcPct val="110000"/>
              </a:lnSpc>
            </a:pPr>
            <a:r>
              <a:rPr lang="en-US" sz="1600" b="1" dirty="0">
                <a:solidFill>
                  <a:srgbClr val="003A70"/>
                </a:solidFill>
                <a:latin typeface="Myriad Pro Light" panose="020B0603030403020204" pitchFamily="34" charset="0"/>
                <a:cs typeface="Calibri"/>
              </a:rPr>
              <a:t>•  Plan your social media effort during the event </a:t>
            </a:r>
            <a:r>
              <a:rPr lang="en-US" sz="1600" dirty="0">
                <a:solidFill>
                  <a:srgbClr val="53565A"/>
                </a:solidFill>
                <a:latin typeface="Myriad Pro Light" panose="020B0603030403020204" pitchFamily="34" charset="0"/>
                <a:cs typeface="Calibri"/>
              </a:rPr>
              <a:t>– Who will be attending from your organization? Can they partner with your communications department to help promote your organization’s participation?</a:t>
            </a:r>
          </a:p>
          <a:p>
            <a:pPr>
              <a:lnSpc>
                <a:spcPct val="110000"/>
              </a:lnSpc>
            </a:pPr>
            <a:endParaRPr lang="en-US" sz="1600" b="1" dirty="0">
              <a:solidFill>
                <a:srgbClr val="003A70"/>
              </a:solidFill>
              <a:latin typeface="Myriad Pro Light" panose="020B0603030403020204" pitchFamily="34" charset="0"/>
              <a:cs typeface="Calibri"/>
            </a:endParaRPr>
          </a:p>
          <a:p>
            <a:pPr>
              <a:lnSpc>
                <a:spcPct val="110000"/>
              </a:lnSpc>
            </a:pPr>
            <a:r>
              <a:rPr lang="en-US" sz="1600" b="1" dirty="0">
                <a:solidFill>
                  <a:srgbClr val="003A70"/>
                </a:solidFill>
                <a:latin typeface="Myriad Pro Light" panose="020B0603030403020204" pitchFamily="34" charset="0"/>
                <a:cs typeface="Calibri"/>
              </a:rPr>
              <a:t>•  One month out – increase your promotion </a:t>
            </a:r>
            <a:r>
              <a:rPr lang="en-US" sz="1600" dirty="0">
                <a:solidFill>
                  <a:srgbClr val="53565A"/>
                </a:solidFill>
                <a:latin typeface="Myriad Pro Light" panose="020B0603030403020204" pitchFamily="34" charset="0"/>
                <a:cs typeface="Calibri"/>
              </a:rPr>
              <a:t>– Start talking about what attendees can look forward to at the ASM. Tease new products, breaking research, demonstrations, raffles, etc.</a:t>
            </a:r>
          </a:p>
          <a:p>
            <a:pPr>
              <a:lnSpc>
                <a:spcPct val="110000"/>
              </a:lnSpc>
            </a:pPr>
            <a:endParaRPr lang="en-US" sz="1600" b="1" dirty="0">
              <a:solidFill>
                <a:srgbClr val="003A70"/>
              </a:solidFill>
              <a:latin typeface="Myriad Pro Light" panose="020B0603030403020204" pitchFamily="34" charset="0"/>
              <a:cs typeface="Calibri"/>
            </a:endParaRPr>
          </a:p>
          <a:p>
            <a:pPr>
              <a:lnSpc>
                <a:spcPct val="110000"/>
              </a:lnSpc>
            </a:pPr>
            <a:r>
              <a:rPr lang="en-US" sz="1600" b="1" dirty="0">
                <a:solidFill>
                  <a:srgbClr val="003A70"/>
                </a:solidFill>
                <a:latin typeface="Myriad Pro Light" panose="020B0603030403020204" pitchFamily="34" charset="0"/>
                <a:cs typeface="Calibri"/>
              </a:rPr>
              <a:t>•  Don’t forget to post live from the ASM </a:t>
            </a:r>
            <a:r>
              <a:rPr lang="en-US" sz="1600" dirty="0">
                <a:solidFill>
                  <a:srgbClr val="53565A"/>
                </a:solidFill>
                <a:latin typeface="Myriad Pro Light" panose="020B0603030403020204" pitchFamily="34" charset="0"/>
                <a:cs typeface="Calibri"/>
              </a:rPr>
              <a:t>– Posting as things happen adds excitement to your promotional effort and gives you more opportunities to capitalize on and showcase what’s happening onsite.</a:t>
            </a:r>
          </a:p>
          <a:p>
            <a:pPr>
              <a:lnSpc>
                <a:spcPct val="110000"/>
              </a:lnSpc>
            </a:pPr>
            <a:endParaRPr lang="en-US" sz="1600" b="1" dirty="0">
              <a:solidFill>
                <a:srgbClr val="003A70"/>
              </a:solidFill>
              <a:latin typeface="Myriad Pro Light" panose="020B0603030403020204" pitchFamily="34" charset="0"/>
              <a:cs typeface="Calibri"/>
            </a:endParaRPr>
          </a:p>
          <a:p>
            <a:pPr>
              <a:lnSpc>
                <a:spcPct val="110000"/>
              </a:lnSpc>
            </a:pPr>
            <a:r>
              <a:rPr lang="en-US" sz="1600" b="1" dirty="0">
                <a:solidFill>
                  <a:srgbClr val="003A70"/>
                </a:solidFill>
                <a:latin typeface="Myriad Pro Light" panose="020B0603030403020204" pitchFamily="34" charset="0"/>
                <a:cs typeface="Calibri"/>
              </a:rPr>
              <a:t>•  Use multimedia in your posts </a:t>
            </a:r>
            <a:r>
              <a:rPr lang="en-US" sz="1600" dirty="0">
                <a:solidFill>
                  <a:srgbClr val="53565A"/>
                </a:solidFill>
                <a:latin typeface="Myriad Pro Light" panose="020B0603030403020204" pitchFamily="34" charset="0"/>
                <a:cs typeface="Calibri"/>
              </a:rPr>
              <a:t>– Photos and videos bring your ASM participation alive online. The more interesting you can make your posts – both content-wise and visually, the more effective they will be.</a:t>
            </a:r>
          </a:p>
          <a:p>
            <a:pPr>
              <a:lnSpc>
                <a:spcPct val="110000"/>
              </a:lnSpc>
            </a:pPr>
            <a:endParaRPr lang="en-US" sz="1600" b="1" dirty="0">
              <a:solidFill>
                <a:srgbClr val="003A70"/>
              </a:solidFill>
              <a:latin typeface="Myriad Pro Light" panose="020B0603030403020204" pitchFamily="34" charset="0"/>
              <a:cs typeface="Calibri"/>
            </a:endParaRPr>
          </a:p>
          <a:p>
            <a:pPr>
              <a:lnSpc>
                <a:spcPct val="110000"/>
              </a:lnSpc>
            </a:pPr>
            <a:r>
              <a:rPr lang="en-US" sz="1600" b="1" dirty="0">
                <a:solidFill>
                  <a:srgbClr val="003A70"/>
                </a:solidFill>
                <a:latin typeface="Myriad Pro Light" panose="020B0603030403020204" pitchFamily="34" charset="0"/>
                <a:cs typeface="Calibri"/>
              </a:rPr>
              <a:t>•  Always use the hashtag </a:t>
            </a:r>
            <a:r>
              <a:rPr lang="en-US" sz="1600" b="1" dirty="0">
                <a:solidFill>
                  <a:srgbClr val="C00000"/>
                </a:solidFill>
                <a:latin typeface="Myriad Pro Light" panose="020B0603030403020204" pitchFamily="34" charset="0"/>
                <a:cs typeface="Calibri"/>
              </a:rPr>
              <a:t>#HFSA2024 </a:t>
            </a:r>
            <a:r>
              <a:rPr lang="en-US" sz="1600" dirty="0">
                <a:solidFill>
                  <a:srgbClr val="53565A"/>
                </a:solidFill>
                <a:latin typeface="Myriad Pro Light" panose="020B0603030403020204" pitchFamily="34" charset="0"/>
                <a:cs typeface="Calibri"/>
              </a:rPr>
              <a:t>– This makes finding and re-sharing your content easy for everyone.</a:t>
            </a:r>
          </a:p>
        </p:txBody>
      </p:sp>
    </p:spTree>
    <p:extLst>
      <p:ext uri="{BB962C8B-B14F-4D97-AF65-F5344CB8AC3E}">
        <p14:creationId xmlns:p14="http://schemas.microsoft.com/office/powerpoint/2010/main" val="1930300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5B467-4B46-5EE6-66BC-03BA5ECC4DF7}"/>
              </a:ext>
            </a:extLst>
          </p:cNvPr>
          <p:cNvSpPr>
            <a:spLocks noGrp="1"/>
          </p:cNvSpPr>
          <p:nvPr>
            <p:ph type="title"/>
          </p:nvPr>
        </p:nvSpPr>
        <p:spPr>
          <a:xfrm>
            <a:off x="468745" y="108880"/>
            <a:ext cx="10515600" cy="924316"/>
          </a:xfrm>
        </p:spPr>
        <p:txBody>
          <a:bodyPr>
            <a:normAutofit/>
          </a:bodyPr>
          <a:lstStyle/>
          <a:p>
            <a:r>
              <a:rPr lang="en-US" sz="4000" dirty="0">
                <a:solidFill>
                  <a:schemeClr val="bg1"/>
                </a:solidFill>
              </a:rPr>
              <a:t>Jump Into ASM Social Media</a:t>
            </a:r>
          </a:p>
        </p:txBody>
      </p:sp>
      <p:sp>
        <p:nvSpPr>
          <p:cNvPr id="3" name="Title 1">
            <a:extLst>
              <a:ext uri="{FF2B5EF4-FFF2-40B4-BE49-F238E27FC236}">
                <a16:creationId xmlns:a16="http://schemas.microsoft.com/office/drawing/2014/main" id="{29EE18B5-34DE-4D1F-4ED2-C93DA71C5060}"/>
              </a:ext>
            </a:extLst>
          </p:cNvPr>
          <p:cNvSpPr txBox="1">
            <a:spLocks/>
          </p:cNvSpPr>
          <p:nvPr/>
        </p:nvSpPr>
        <p:spPr>
          <a:xfrm>
            <a:off x="10691446" y="6536539"/>
            <a:ext cx="1500554" cy="30636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800" b="1" kern="1200">
                <a:solidFill>
                  <a:srgbClr val="003A70"/>
                </a:solidFill>
                <a:latin typeface="Myriad Pro Light" panose="020B0603030403020204" pitchFamily="34" charset="0"/>
                <a:ea typeface="+mj-ea"/>
                <a:cs typeface="+mj-cs"/>
              </a:defRPr>
            </a:lvl1pPr>
          </a:lstStyle>
          <a:p>
            <a:pPr algn="r"/>
            <a:r>
              <a:rPr lang="en-US" sz="2000" dirty="0"/>
              <a:t>#HFSA2024</a:t>
            </a:r>
          </a:p>
        </p:txBody>
      </p:sp>
      <p:sp>
        <p:nvSpPr>
          <p:cNvPr id="4" name="Content Placeholder 2">
            <a:extLst>
              <a:ext uri="{FF2B5EF4-FFF2-40B4-BE49-F238E27FC236}">
                <a16:creationId xmlns:a16="http://schemas.microsoft.com/office/drawing/2014/main" id="{5E213729-CED9-B1FC-D4C6-1C6542518D83}"/>
              </a:ext>
            </a:extLst>
          </p:cNvPr>
          <p:cNvSpPr txBox="1">
            <a:spLocks/>
          </p:cNvSpPr>
          <p:nvPr/>
        </p:nvSpPr>
        <p:spPr>
          <a:xfrm>
            <a:off x="2202702" y="1934683"/>
            <a:ext cx="7030675" cy="104297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1" kern="1200">
                <a:solidFill>
                  <a:srgbClr val="003A70"/>
                </a:solidFill>
                <a:latin typeface="Myriad Pro Light"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0" kern="1200">
                <a:solidFill>
                  <a:srgbClr val="003A70"/>
                </a:solidFill>
                <a:latin typeface="Myriad Pro Light"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kern="1200">
                <a:solidFill>
                  <a:srgbClr val="53565A"/>
                </a:solidFill>
                <a:latin typeface="Myriad Pro Light"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rgbClr val="53565A"/>
                </a:solidFill>
                <a:latin typeface="Myriad Pro Light"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rgbClr val="53565A"/>
                </a:solidFill>
                <a:latin typeface="Myriad Pro Light"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dirty="0">
                <a:solidFill>
                  <a:srgbClr val="53565A"/>
                </a:solidFill>
                <a:cs typeface="Calibri"/>
              </a:rPr>
              <a:t>Follow and share your ASM participation on Twitter. Include </a:t>
            </a:r>
            <a:r>
              <a:rPr lang="en-US" sz="1800" dirty="0">
                <a:solidFill>
                  <a:srgbClr val="C00000"/>
                </a:solidFill>
                <a:cs typeface="Calibri"/>
              </a:rPr>
              <a:t>#HFSA2024 </a:t>
            </a:r>
            <a:r>
              <a:rPr lang="en-US" sz="1800" dirty="0">
                <a:solidFill>
                  <a:srgbClr val="53565A"/>
                </a:solidFill>
                <a:cs typeface="Calibri"/>
              </a:rPr>
              <a:t>to make your posts easy to find and retweet.</a:t>
            </a:r>
          </a:p>
          <a:p>
            <a:pPr marL="0" indent="0">
              <a:lnSpc>
                <a:spcPct val="100000"/>
              </a:lnSpc>
              <a:buFont typeface="Arial" panose="020B0604020202020204" pitchFamily="34" charset="0"/>
              <a:buNone/>
            </a:pPr>
            <a:r>
              <a:rPr lang="en-US" sz="1800" dirty="0">
                <a:solidFill>
                  <a:srgbClr val="53565A"/>
                </a:solidFill>
                <a:cs typeface="Calibri"/>
              </a:rPr>
              <a:t>Follow us on Twitter: </a:t>
            </a:r>
            <a:r>
              <a:rPr lang="en-US" sz="1800" dirty="0">
                <a:solidFill>
                  <a:srgbClr val="53565A"/>
                </a:solidFill>
                <a:cs typeface="Calibri"/>
                <a:hlinkClick r:id="rId2"/>
              </a:rPr>
              <a:t>twitter.com/HFSA</a:t>
            </a:r>
            <a:endParaRPr lang="en-US" sz="1800" dirty="0">
              <a:solidFill>
                <a:srgbClr val="53565A"/>
              </a:solidFill>
              <a:cs typeface="Arial"/>
            </a:endParaRPr>
          </a:p>
        </p:txBody>
      </p:sp>
      <p:pic>
        <p:nvPicPr>
          <p:cNvPr id="5" name="Picture 2" descr="witter Logo transparent PNG - StickPNG">
            <a:extLst>
              <a:ext uri="{FF2B5EF4-FFF2-40B4-BE49-F238E27FC236}">
                <a16:creationId xmlns:a16="http://schemas.microsoft.com/office/drawing/2014/main" id="{9D5C073B-38D3-58E2-5CF1-842C20A292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016" y="1768825"/>
            <a:ext cx="1438275" cy="13906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nkedin Icon Square transparent PNG - StickPNG">
            <a:extLst>
              <a:ext uri="{FF2B5EF4-FFF2-40B4-BE49-F238E27FC236}">
                <a16:creationId xmlns:a16="http://schemas.microsoft.com/office/drawing/2014/main" id="{41059AB1-490A-4C7D-FA74-03DF477BC9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140" y="4142850"/>
            <a:ext cx="962025" cy="97155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EAF457CF-05C8-4B71-1626-210B460CC137}"/>
              </a:ext>
            </a:extLst>
          </p:cNvPr>
          <p:cNvSpPr txBox="1">
            <a:spLocks/>
          </p:cNvSpPr>
          <p:nvPr/>
        </p:nvSpPr>
        <p:spPr>
          <a:xfrm>
            <a:off x="2202702" y="4142854"/>
            <a:ext cx="7030675" cy="971546"/>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b="1" dirty="0">
                <a:solidFill>
                  <a:srgbClr val="53565A"/>
                </a:solidFill>
                <a:latin typeface="Myriad Pro Light" panose="020B0603030403020204" pitchFamily="34" charset="0"/>
                <a:cs typeface="Calibri"/>
              </a:rPr>
              <a:t>Follow and share your ASM participation on LinkedIn. Include </a:t>
            </a:r>
            <a:r>
              <a:rPr lang="en-US" sz="1800" b="1" dirty="0">
                <a:solidFill>
                  <a:srgbClr val="C00000"/>
                </a:solidFill>
                <a:latin typeface="Myriad Pro Light" panose="020B0603030403020204" pitchFamily="34" charset="0"/>
                <a:cs typeface="Calibri"/>
              </a:rPr>
              <a:t>#HFSA2024 </a:t>
            </a:r>
            <a:r>
              <a:rPr lang="en-US" sz="1800" b="1" dirty="0">
                <a:solidFill>
                  <a:srgbClr val="53565A"/>
                </a:solidFill>
                <a:latin typeface="Myriad Pro Light" panose="020B0603030403020204" pitchFamily="34" charset="0"/>
                <a:cs typeface="Calibri"/>
              </a:rPr>
              <a:t>to make your posts easy to find and share.</a:t>
            </a:r>
          </a:p>
          <a:p>
            <a:pPr marL="0" indent="0">
              <a:lnSpc>
                <a:spcPct val="100000"/>
              </a:lnSpc>
              <a:buFont typeface="Arial" panose="020B0604020202020204" pitchFamily="34" charset="0"/>
              <a:buNone/>
            </a:pPr>
            <a:r>
              <a:rPr lang="en-US" sz="1800" b="1" dirty="0">
                <a:solidFill>
                  <a:srgbClr val="53565A"/>
                </a:solidFill>
                <a:latin typeface="Myriad Pro Light" panose="020B0603030403020204" pitchFamily="34" charset="0"/>
                <a:cs typeface="Calibri"/>
              </a:rPr>
              <a:t>Follow us on LinkedIn: </a:t>
            </a:r>
            <a:r>
              <a:rPr lang="en-US" sz="1800" b="1" dirty="0">
                <a:solidFill>
                  <a:srgbClr val="53565A"/>
                </a:solidFill>
                <a:latin typeface="Myriad Pro Light" panose="020B0603030403020204" pitchFamily="34" charset="0"/>
                <a:cs typeface="Calibri"/>
                <a:hlinkClick r:id="rId5"/>
              </a:rPr>
              <a:t>linkedin.com/company/hfsa</a:t>
            </a:r>
            <a:endParaRPr lang="en-US" sz="1800" b="1" dirty="0">
              <a:solidFill>
                <a:srgbClr val="53565A"/>
              </a:solidFill>
              <a:latin typeface="Myriad Pro Light" panose="020B0603030403020204" pitchFamily="34" charset="0"/>
              <a:cs typeface="Arial"/>
            </a:endParaRPr>
          </a:p>
        </p:txBody>
      </p:sp>
      <p:cxnSp>
        <p:nvCxnSpPr>
          <p:cNvPr id="8" name="Straight Connector 7">
            <a:extLst>
              <a:ext uri="{FF2B5EF4-FFF2-40B4-BE49-F238E27FC236}">
                <a16:creationId xmlns:a16="http://schemas.microsoft.com/office/drawing/2014/main" id="{1206C9BB-01F0-152D-E738-F2B2FBDF61E1}"/>
              </a:ext>
            </a:extLst>
          </p:cNvPr>
          <p:cNvCxnSpPr/>
          <p:nvPr/>
        </p:nvCxnSpPr>
        <p:spPr>
          <a:xfrm>
            <a:off x="592016" y="3496112"/>
            <a:ext cx="8641361" cy="0"/>
          </a:xfrm>
          <a:prstGeom prst="line">
            <a:avLst/>
          </a:prstGeom>
          <a:ln w="19050">
            <a:solidFill>
              <a:srgbClr val="53565A"/>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19667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33F46DA-3A51-1B80-BBF7-5DB626B3A766}"/>
              </a:ext>
            </a:extLst>
          </p:cNvPr>
          <p:cNvSpPr/>
          <p:nvPr/>
        </p:nvSpPr>
        <p:spPr>
          <a:xfrm>
            <a:off x="6074872" y="3898966"/>
            <a:ext cx="3854574" cy="1801991"/>
          </a:xfrm>
          <a:prstGeom prst="rect">
            <a:avLst/>
          </a:prstGeom>
          <a:solidFill>
            <a:srgbClr val="003A70"/>
          </a:solidFill>
          <a:ln>
            <a:solidFill>
              <a:srgbClr val="003A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AEB81C8-1312-826C-B9AE-7715005ED774}"/>
              </a:ext>
            </a:extLst>
          </p:cNvPr>
          <p:cNvSpPr/>
          <p:nvPr/>
        </p:nvSpPr>
        <p:spPr>
          <a:xfrm>
            <a:off x="6074872" y="1868777"/>
            <a:ext cx="3854574" cy="1801991"/>
          </a:xfrm>
          <a:prstGeom prst="rect">
            <a:avLst/>
          </a:prstGeom>
          <a:solidFill>
            <a:srgbClr val="003A70"/>
          </a:solidFill>
          <a:ln>
            <a:solidFill>
              <a:srgbClr val="003A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5B467-4B46-5EE6-66BC-03BA5ECC4DF7}"/>
              </a:ext>
            </a:extLst>
          </p:cNvPr>
          <p:cNvSpPr>
            <a:spLocks noGrp="1"/>
          </p:cNvSpPr>
          <p:nvPr>
            <p:ph type="title"/>
          </p:nvPr>
        </p:nvSpPr>
        <p:spPr>
          <a:xfrm>
            <a:off x="468745" y="108880"/>
            <a:ext cx="10515600" cy="924316"/>
          </a:xfrm>
        </p:spPr>
        <p:txBody>
          <a:bodyPr>
            <a:normAutofit/>
          </a:bodyPr>
          <a:lstStyle/>
          <a:p>
            <a:r>
              <a:rPr lang="en-US" sz="4000" dirty="0">
                <a:solidFill>
                  <a:schemeClr val="bg1"/>
                </a:solidFill>
              </a:rPr>
              <a:t>ASM 2024 Logos</a:t>
            </a:r>
          </a:p>
        </p:txBody>
      </p:sp>
      <p:sp>
        <p:nvSpPr>
          <p:cNvPr id="3" name="Title 1">
            <a:extLst>
              <a:ext uri="{FF2B5EF4-FFF2-40B4-BE49-F238E27FC236}">
                <a16:creationId xmlns:a16="http://schemas.microsoft.com/office/drawing/2014/main" id="{5059A97B-B2E8-A960-0E7F-F4BC38DF4A13}"/>
              </a:ext>
            </a:extLst>
          </p:cNvPr>
          <p:cNvSpPr txBox="1">
            <a:spLocks/>
          </p:cNvSpPr>
          <p:nvPr/>
        </p:nvSpPr>
        <p:spPr>
          <a:xfrm>
            <a:off x="10691446" y="6536539"/>
            <a:ext cx="1500554" cy="30636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800" b="1" kern="1200">
                <a:solidFill>
                  <a:srgbClr val="003A70"/>
                </a:solidFill>
                <a:latin typeface="Myriad Pro Light" panose="020B0603030403020204" pitchFamily="34" charset="0"/>
                <a:ea typeface="+mj-ea"/>
                <a:cs typeface="+mj-cs"/>
              </a:defRPr>
            </a:lvl1pPr>
          </a:lstStyle>
          <a:p>
            <a:pPr algn="r"/>
            <a:r>
              <a:rPr lang="en-US" sz="2000" dirty="0"/>
              <a:t>#HFSA2024</a:t>
            </a:r>
          </a:p>
        </p:txBody>
      </p:sp>
      <p:pic>
        <p:nvPicPr>
          <p:cNvPr id="13" name="Picture 12">
            <a:extLst>
              <a:ext uri="{FF2B5EF4-FFF2-40B4-BE49-F238E27FC236}">
                <a16:creationId xmlns:a16="http://schemas.microsoft.com/office/drawing/2014/main" id="{C941A4FE-6AAA-4916-DC0F-25247BFA90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9506" y="2095881"/>
            <a:ext cx="3546343" cy="1324337"/>
          </a:xfrm>
          <a:prstGeom prst="rect">
            <a:avLst/>
          </a:prstGeom>
        </p:spPr>
      </p:pic>
      <p:pic>
        <p:nvPicPr>
          <p:cNvPr id="15" name="Picture 14">
            <a:extLst>
              <a:ext uri="{FF2B5EF4-FFF2-40B4-BE49-F238E27FC236}">
                <a16:creationId xmlns:a16="http://schemas.microsoft.com/office/drawing/2014/main" id="{6F151224-DF42-C361-8F71-9DF5717D1A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9506" y="4025526"/>
            <a:ext cx="3546343" cy="1564454"/>
          </a:xfrm>
          <a:prstGeom prst="rect">
            <a:avLst/>
          </a:prstGeom>
        </p:spPr>
      </p:pic>
      <p:pic>
        <p:nvPicPr>
          <p:cNvPr id="17" name="Picture 16">
            <a:extLst>
              <a:ext uri="{FF2B5EF4-FFF2-40B4-BE49-F238E27FC236}">
                <a16:creationId xmlns:a16="http://schemas.microsoft.com/office/drawing/2014/main" id="{35671AAA-0391-8E3F-E95F-0CBCF8D34B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5467" y="4002080"/>
            <a:ext cx="3546343" cy="1564454"/>
          </a:xfrm>
          <a:prstGeom prst="rect">
            <a:avLst/>
          </a:prstGeom>
        </p:spPr>
      </p:pic>
      <p:pic>
        <p:nvPicPr>
          <p:cNvPr id="19" name="Picture 18">
            <a:extLst>
              <a:ext uri="{FF2B5EF4-FFF2-40B4-BE49-F238E27FC236}">
                <a16:creationId xmlns:a16="http://schemas.microsoft.com/office/drawing/2014/main" id="{35E9B414-3965-FDD2-266D-8338951F59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5467" y="2095881"/>
            <a:ext cx="3546343" cy="1324337"/>
          </a:xfrm>
          <a:prstGeom prst="rect">
            <a:avLst/>
          </a:prstGeom>
        </p:spPr>
      </p:pic>
    </p:spTree>
    <p:extLst>
      <p:ext uri="{BB962C8B-B14F-4D97-AF65-F5344CB8AC3E}">
        <p14:creationId xmlns:p14="http://schemas.microsoft.com/office/powerpoint/2010/main" val="2436751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5B467-4B46-5EE6-66BC-03BA5ECC4DF7}"/>
              </a:ext>
            </a:extLst>
          </p:cNvPr>
          <p:cNvSpPr>
            <a:spLocks noGrp="1"/>
          </p:cNvSpPr>
          <p:nvPr>
            <p:ph type="title"/>
          </p:nvPr>
        </p:nvSpPr>
        <p:spPr>
          <a:xfrm>
            <a:off x="468745" y="108880"/>
            <a:ext cx="10515600" cy="924316"/>
          </a:xfrm>
        </p:spPr>
        <p:txBody>
          <a:bodyPr>
            <a:normAutofit/>
          </a:bodyPr>
          <a:lstStyle/>
          <a:p>
            <a:r>
              <a:rPr lang="en-US" sz="4000" dirty="0">
                <a:solidFill>
                  <a:schemeClr val="bg1"/>
                </a:solidFill>
              </a:rPr>
              <a:t>Sample Social Media Posts</a:t>
            </a:r>
          </a:p>
        </p:txBody>
      </p:sp>
      <p:sp>
        <p:nvSpPr>
          <p:cNvPr id="3" name="Title 1">
            <a:extLst>
              <a:ext uri="{FF2B5EF4-FFF2-40B4-BE49-F238E27FC236}">
                <a16:creationId xmlns:a16="http://schemas.microsoft.com/office/drawing/2014/main" id="{0FC500E8-33BE-F98E-8993-F063F24CF387}"/>
              </a:ext>
            </a:extLst>
          </p:cNvPr>
          <p:cNvSpPr txBox="1">
            <a:spLocks/>
          </p:cNvSpPr>
          <p:nvPr/>
        </p:nvSpPr>
        <p:spPr>
          <a:xfrm>
            <a:off x="10691446" y="6536539"/>
            <a:ext cx="1500554" cy="30636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800" b="1" kern="1200">
                <a:solidFill>
                  <a:srgbClr val="003A70"/>
                </a:solidFill>
                <a:latin typeface="Myriad Pro Light" panose="020B0603030403020204" pitchFamily="34" charset="0"/>
                <a:ea typeface="+mj-ea"/>
                <a:cs typeface="+mj-cs"/>
              </a:defRPr>
            </a:lvl1pPr>
          </a:lstStyle>
          <a:p>
            <a:pPr algn="r"/>
            <a:r>
              <a:rPr lang="en-US" sz="2000" dirty="0"/>
              <a:t>#HFSA2024</a:t>
            </a:r>
          </a:p>
        </p:txBody>
      </p:sp>
      <p:sp>
        <p:nvSpPr>
          <p:cNvPr id="9" name="TextBox 8">
            <a:extLst>
              <a:ext uri="{FF2B5EF4-FFF2-40B4-BE49-F238E27FC236}">
                <a16:creationId xmlns:a16="http://schemas.microsoft.com/office/drawing/2014/main" id="{548BBB80-F1D6-00C3-559A-2CCCE54870A8}"/>
              </a:ext>
            </a:extLst>
          </p:cNvPr>
          <p:cNvSpPr txBox="1"/>
          <p:nvPr/>
        </p:nvSpPr>
        <p:spPr>
          <a:xfrm>
            <a:off x="6682154" y="3689673"/>
            <a:ext cx="3071446" cy="369332"/>
          </a:xfrm>
          <a:prstGeom prst="rect">
            <a:avLst/>
          </a:prstGeom>
          <a:noFill/>
        </p:spPr>
        <p:txBody>
          <a:bodyPr wrap="square">
            <a:spAutoFit/>
          </a:bodyPr>
          <a:lstStyle/>
          <a:p>
            <a:pPr algn="ctr"/>
            <a:r>
              <a:rPr lang="en-US" dirty="0">
                <a:solidFill>
                  <a:schemeClr val="bg1"/>
                </a:solidFill>
                <a:latin typeface="Myriad Pro Light" panose="020B0603030403020204" pitchFamily="34" charset="0"/>
                <a:cs typeface="Calibri"/>
              </a:rPr>
              <a:t>Put screenshot in this space</a:t>
            </a:r>
            <a:endParaRPr lang="en-US" dirty="0">
              <a:solidFill>
                <a:schemeClr val="bg1"/>
              </a:solidFill>
            </a:endParaRPr>
          </a:p>
        </p:txBody>
      </p:sp>
      <p:sp>
        <p:nvSpPr>
          <p:cNvPr id="4" name="TextBox 3">
            <a:extLst>
              <a:ext uri="{FF2B5EF4-FFF2-40B4-BE49-F238E27FC236}">
                <a16:creationId xmlns:a16="http://schemas.microsoft.com/office/drawing/2014/main" id="{892A3183-705E-9307-99DB-896ED37400DE}"/>
              </a:ext>
            </a:extLst>
          </p:cNvPr>
          <p:cNvSpPr txBox="1"/>
          <p:nvPr/>
        </p:nvSpPr>
        <p:spPr>
          <a:xfrm>
            <a:off x="468745" y="1582340"/>
            <a:ext cx="11125378" cy="5248937"/>
          </a:xfrm>
          <a:prstGeom prst="rect">
            <a:avLst/>
          </a:prstGeom>
          <a:noFill/>
        </p:spPr>
        <p:txBody>
          <a:bodyPr wrap="square">
            <a:spAutoFit/>
          </a:bodyPr>
          <a:lstStyle/>
          <a:p>
            <a:pPr marL="285750" marR="0" lvl="0" indent="-285750">
              <a:lnSpc>
                <a:spcPct val="115000"/>
              </a:lnSpc>
              <a:spcBef>
                <a:spcPts val="0"/>
              </a:spcBef>
              <a:spcAft>
                <a:spcPts val="800"/>
              </a:spcAft>
              <a:buSzPts val="1000"/>
              <a:buFont typeface="Arial" panose="020B0604020202020204" pitchFamily="34" charset="0"/>
              <a:buChar char="•"/>
              <a:tabLst>
                <a:tab pos="457200" algn="l"/>
              </a:tabLst>
            </a:pPr>
            <a:r>
              <a:rPr lang="en-US" sz="1800" b="1" kern="100" dirty="0">
                <a:effectLst/>
                <a:latin typeface="Myriad Pro Light" panose="020B0403030403020204" pitchFamily="34" charset="0"/>
                <a:ea typeface="Aptos" panose="020B0004020202020204" pitchFamily="34" charset="0"/>
                <a:cs typeface="Times New Roman" panose="02020603050405020304" pitchFamily="18" charset="0"/>
              </a:rPr>
              <a:t>!COMPANY NAME! </a:t>
            </a:r>
            <a:r>
              <a:rPr lang="en-US" sz="1800" kern="100" dirty="0">
                <a:effectLst/>
                <a:latin typeface="Myriad Pro Light" panose="020B0403030403020204" pitchFamily="34" charset="0"/>
                <a:ea typeface="Aptos" panose="020B0004020202020204" pitchFamily="34" charset="0"/>
                <a:cs typeface="Times New Roman" panose="02020603050405020304" pitchFamily="18" charset="0"/>
              </a:rPr>
              <a:t>is a proud sponsor of #HFSA2024! Join us in Atlanta, GA September 27-30 as we connect with the leading experts in #heartfailure. Go to hfsa.org/asm2024 to register.</a:t>
            </a:r>
          </a:p>
          <a:p>
            <a:pPr marL="342900" indent="-342900">
              <a:lnSpc>
                <a:spcPct val="115000"/>
              </a:lnSpc>
              <a:spcAft>
                <a:spcPts val="800"/>
              </a:spcAft>
              <a:buSzPts val="1000"/>
              <a:buFont typeface="Symbol" panose="05050102010706020507" pitchFamily="18" charset="2"/>
              <a:buChar char=""/>
              <a:tabLst>
                <a:tab pos="457200" algn="l"/>
              </a:tabLst>
            </a:pPr>
            <a:r>
              <a:rPr lang="en-US" sz="1800" b="1" kern="100" dirty="0">
                <a:effectLst/>
                <a:latin typeface="Myriad Pro Light" panose="020B0403030403020204" pitchFamily="34" charset="0"/>
                <a:ea typeface="Aptos" panose="020B0004020202020204" pitchFamily="34" charset="0"/>
                <a:cs typeface="Times New Roman" panose="02020603050405020304" pitchFamily="18" charset="0"/>
              </a:rPr>
              <a:t>!COMPANY NAME! </a:t>
            </a:r>
            <a:r>
              <a:rPr lang="en-US" sz="1800" kern="100" dirty="0">
                <a:effectLst/>
                <a:latin typeface="Myriad Pro Light" panose="020B0403030403020204" pitchFamily="34" charset="0"/>
                <a:ea typeface="Aptos" panose="020B0004020202020204" pitchFamily="34" charset="0"/>
                <a:cs typeface="Times New Roman" panose="02020603050405020304" pitchFamily="18" charset="0"/>
              </a:rPr>
              <a:t>is exhibiting at #HFSA2024 – where #heartfailure teams gather! Register now &amp; come check us out in </a:t>
            </a:r>
            <a:r>
              <a:rPr lang="en-US" sz="1800" b="1" kern="100" dirty="0">
                <a:effectLst/>
                <a:latin typeface="Myriad Pro Light" panose="020B0403030403020204" pitchFamily="34" charset="0"/>
                <a:ea typeface="Aptos" panose="020B0004020202020204" pitchFamily="34" charset="0"/>
                <a:cs typeface="Times New Roman" panose="02020603050405020304" pitchFamily="18" charset="0"/>
              </a:rPr>
              <a:t>!BOOTH NUMBER! </a:t>
            </a:r>
            <a:r>
              <a:rPr lang="en-US" sz="1800" kern="100" dirty="0">
                <a:effectLst/>
                <a:latin typeface="Myriad Pro Light" panose="020B0403030403020204" pitchFamily="34" charset="0"/>
                <a:ea typeface="Aptos" panose="020B0004020202020204" pitchFamily="34" charset="0"/>
                <a:cs typeface="Times New Roman" panose="02020603050405020304" pitchFamily="18" charset="0"/>
              </a:rPr>
              <a:t>Go to: hfsa.org/asm2024</a:t>
            </a:r>
          </a:p>
          <a:p>
            <a:pPr marL="34290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Myriad Pro Light" panose="020B0403030403020204" pitchFamily="34" charset="0"/>
                <a:ea typeface="Aptos" panose="020B0004020202020204" pitchFamily="34" charset="0"/>
                <a:cs typeface="Times New Roman" panose="02020603050405020304" pitchFamily="18" charset="0"/>
              </a:rPr>
              <a:t>Where will you be September 27-30, 2024? We’ll be showing our stuff in-person at #HFSA2024. Don’t miss us at </a:t>
            </a:r>
            <a:r>
              <a:rPr lang="en-US" sz="1800" b="1" kern="100" dirty="0">
                <a:effectLst/>
                <a:latin typeface="Myriad Pro Light" panose="020B0403030403020204" pitchFamily="34" charset="0"/>
                <a:ea typeface="Aptos" panose="020B0004020202020204" pitchFamily="34" charset="0"/>
                <a:cs typeface="Times New Roman" panose="02020603050405020304" pitchFamily="18" charset="0"/>
              </a:rPr>
              <a:t>!BOOTH NUMBER!.</a:t>
            </a:r>
            <a:r>
              <a:rPr lang="en-US" sz="1800" kern="100" dirty="0">
                <a:effectLst/>
                <a:latin typeface="Myriad Pro Light" panose="020B0403030403020204" pitchFamily="34" charset="0"/>
                <a:ea typeface="Aptos" panose="020B0004020202020204" pitchFamily="34" charset="0"/>
                <a:cs typeface="Times New Roman" panose="02020603050405020304" pitchFamily="18" charset="0"/>
              </a:rPr>
              <a:t> Register at hfsa.org/asm2024 to join in. #heartfailure #cardiotwitter</a:t>
            </a:r>
          </a:p>
          <a:p>
            <a:pPr marL="34290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Myriad Pro Light" panose="020B0403030403020204" pitchFamily="34" charset="0"/>
                <a:ea typeface="Aptos" panose="020B0004020202020204" pitchFamily="34" charset="0"/>
                <a:cs typeface="Times New Roman" panose="02020603050405020304" pitchFamily="18" charset="0"/>
              </a:rPr>
              <a:t>Atlanta, GA is the place to be from September 27-30! </a:t>
            </a:r>
            <a:r>
              <a:rPr lang="en-US" sz="1800" b="1" kern="100" dirty="0">
                <a:effectLst/>
                <a:latin typeface="Myriad Pro Light" panose="020B0403030403020204" pitchFamily="34" charset="0"/>
                <a:ea typeface="Aptos" panose="020B0004020202020204" pitchFamily="34" charset="0"/>
                <a:cs typeface="Times New Roman" panose="02020603050405020304" pitchFamily="18" charset="0"/>
              </a:rPr>
              <a:t>COMPANY NAME </a:t>
            </a:r>
            <a:r>
              <a:rPr lang="en-US" sz="1800" kern="100" dirty="0">
                <a:effectLst/>
                <a:latin typeface="Myriad Pro Light" panose="020B0403030403020204" pitchFamily="34" charset="0"/>
                <a:ea typeface="Aptos" panose="020B0004020202020204" pitchFamily="34" charset="0"/>
                <a:cs typeface="Times New Roman" panose="02020603050405020304" pitchFamily="18" charset="0"/>
              </a:rPr>
              <a:t>is a </a:t>
            </a:r>
            <a:r>
              <a:rPr lang="en-US" sz="1800" b="1" kern="100" dirty="0">
                <a:effectLst/>
                <a:latin typeface="Myriad Pro Light" panose="020B0403030403020204" pitchFamily="34" charset="0"/>
                <a:ea typeface="Aptos" panose="020B0004020202020204" pitchFamily="34" charset="0"/>
                <a:cs typeface="Times New Roman" panose="02020603050405020304" pitchFamily="18" charset="0"/>
              </a:rPr>
              <a:t>proud !SPONSOR/EXHIBITOR! </a:t>
            </a:r>
            <a:r>
              <a:rPr lang="en-US" sz="1800" kern="100" dirty="0">
                <a:effectLst/>
                <a:latin typeface="Myriad Pro Light" panose="020B0403030403020204" pitchFamily="34" charset="0"/>
                <a:ea typeface="Aptos" panose="020B0004020202020204" pitchFamily="34" charset="0"/>
                <a:cs typeface="Times New Roman" panose="02020603050405020304" pitchFamily="18" charset="0"/>
              </a:rPr>
              <a:t>of #HFSA2024 where #heartfailure teams gather. Register now to meet us there: hfsa.org/asm2024</a:t>
            </a:r>
          </a:p>
          <a:p>
            <a:pPr marL="34290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Myriad Pro Light" panose="020B0403030403020204" pitchFamily="34" charset="0"/>
                <a:ea typeface="Aptos" panose="020B0004020202020204" pitchFamily="34" charset="0"/>
                <a:cs typeface="Times New Roman" panose="02020603050405020304" pitchFamily="18" charset="0"/>
              </a:rPr>
              <a:t>We’re excited to see you in Atlanta, GA from September 27-30 for #HFSA2024! </a:t>
            </a:r>
            <a:r>
              <a:rPr lang="en-US" sz="1800" b="1" kern="100" dirty="0">
                <a:effectLst/>
                <a:latin typeface="Myriad Pro Light" panose="020B0403030403020204" pitchFamily="34" charset="0"/>
                <a:ea typeface="Aptos" panose="020B0004020202020204" pitchFamily="34" charset="0"/>
                <a:cs typeface="Times New Roman" panose="02020603050405020304" pitchFamily="18" charset="0"/>
              </a:rPr>
              <a:t>COMPANY NAME </a:t>
            </a:r>
            <a:r>
              <a:rPr lang="en-US" sz="1800" kern="100" dirty="0">
                <a:effectLst/>
                <a:latin typeface="Myriad Pro Light" panose="020B0403030403020204" pitchFamily="34" charset="0"/>
                <a:ea typeface="Aptos" panose="020B0004020202020204" pitchFamily="34" charset="0"/>
                <a:cs typeface="Times New Roman" panose="02020603050405020304" pitchFamily="18" charset="0"/>
              </a:rPr>
              <a:t>is excited to </a:t>
            </a:r>
            <a:r>
              <a:rPr lang="en-US" sz="1800" b="1" kern="100" dirty="0">
                <a:effectLst/>
                <a:latin typeface="Myriad Pro Light" panose="020B0403030403020204" pitchFamily="34" charset="0"/>
                <a:ea typeface="Aptos" panose="020B0004020202020204" pitchFamily="34" charset="0"/>
                <a:cs typeface="Times New Roman" panose="02020603050405020304" pitchFamily="18" charset="0"/>
              </a:rPr>
              <a:t>SPONSOR/EXHIBIT </a:t>
            </a:r>
            <a:r>
              <a:rPr lang="en-US" sz="1800" kern="100" dirty="0">
                <a:effectLst/>
                <a:latin typeface="Myriad Pro Light" panose="020B0403030403020204" pitchFamily="34" charset="0"/>
                <a:ea typeface="Aptos" panose="020B0004020202020204" pitchFamily="34" charset="0"/>
                <a:cs typeface="Times New Roman" panose="02020603050405020304" pitchFamily="18" charset="0"/>
              </a:rPr>
              <a:t>at this year's meeting. Don’t miss the latest in #heartfailure – register now at hfsa.org/asm2024</a:t>
            </a:r>
          </a:p>
          <a:p>
            <a:pPr marL="342900" indent="-342900">
              <a:lnSpc>
                <a:spcPct val="115000"/>
              </a:lnSpc>
              <a:spcAft>
                <a:spcPts val="800"/>
              </a:spcAft>
              <a:buSzPts val="1000"/>
              <a:buFont typeface="Symbol" panose="05050102010706020507" pitchFamily="18" charset="2"/>
              <a:buChar char=""/>
              <a:tabLst>
                <a:tab pos="457200" algn="l"/>
              </a:tabLst>
            </a:pPr>
            <a:endParaRPr lang="en-US" kern="100" dirty="0">
              <a:latin typeface="Myriad Pro Light" panose="020B0403030403020204" pitchFamily="34" charset="0"/>
              <a:ea typeface="Aptos" panose="020B0004020202020204" pitchFamily="34" charset="0"/>
              <a:cs typeface="Times New Roman" panose="02020603050405020304" pitchFamily="18" charset="0"/>
            </a:endParaRPr>
          </a:p>
          <a:p>
            <a:pPr>
              <a:lnSpc>
                <a:spcPct val="115000"/>
              </a:lnSpc>
              <a:spcAft>
                <a:spcPts val="800"/>
              </a:spcAft>
              <a:buSzPts val="1000"/>
              <a:tabLst>
                <a:tab pos="457200" algn="l"/>
              </a:tabLst>
            </a:pPr>
            <a:r>
              <a:rPr lang="en-US" kern="100" dirty="0">
                <a:latin typeface="Myriad Pro Light" panose="020B0403030403020204" pitchFamily="34" charset="0"/>
                <a:ea typeface="Aptos" panose="020B0004020202020204" pitchFamily="34" charset="0"/>
                <a:cs typeface="Times New Roman" panose="02020603050405020304" pitchFamily="18" charset="0"/>
              </a:rPr>
              <a:t>Pair posts with social media graphics found in this </a:t>
            </a:r>
            <a:r>
              <a:rPr lang="en-US" sz="1800" kern="100" dirty="0">
                <a:latin typeface="Myriad Pro Light" panose="020B0403030403020204" pitchFamily="34" charset="0"/>
                <a:ea typeface="Aptos" panose="020B0004020202020204" pitchFamily="34" charset="0"/>
                <a:cs typeface="Times New Roman" panose="02020603050405020304" pitchFamily="18" charset="0"/>
                <a:hlinkClick r:id="rId2"/>
              </a:rPr>
              <a:t>shared folder</a:t>
            </a:r>
            <a:r>
              <a:rPr lang="en-US" sz="1800" kern="100" dirty="0">
                <a:latin typeface="Myriad Pro Light" panose="020B0403030403020204" pitchFamily="34" charset="0"/>
                <a:ea typeface="Aptos" panose="020B0004020202020204" pitchFamily="34" charset="0"/>
                <a:cs typeface="Times New Roman" panose="02020603050405020304" pitchFamily="18" charset="0"/>
              </a:rPr>
              <a:t>.</a:t>
            </a:r>
            <a:r>
              <a:rPr lang="en-US" kern="100" dirty="0">
                <a:latin typeface="Myriad Pro Light" panose="020B0403030403020204" pitchFamily="34" charset="0"/>
                <a:ea typeface="Aptos" panose="020B0004020202020204" pitchFamily="34" charset="0"/>
                <a:cs typeface="Times New Roman" panose="02020603050405020304" pitchFamily="18" charset="0"/>
              </a:rPr>
              <a:t> If you have trouble accessing these graphics, contact </a:t>
            </a:r>
            <a:r>
              <a:rPr lang="en-US" kern="100" dirty="0">
                <a:latin typeface="Myriad Pro Light" panose="020B0403030403020204" pitchFamily="34" charset="0"/>
                <a:ea typeface="Aptos" panose="020B0004020202020204" pitchFamily="34" charset="0"/>
                <a:cs typeface="Times New Roman" panose="02020603050405020304" pitchFamily="18" charset="0"/>
                <a:hlinkClick r:id="rId3"/>
              </a:rPr>
              <a:t>marketing@hfsa.org</a:t>
            </a:r>
            <a:r>
              <a:rPr lang="en-US" kern="100" dirty="0">
                <a:latin typeface="Myriad Pro Light" panose="020B0403030403020204" pitchFamily="34" charset="0"/>
                <a:ea typeface="Aptos" panose="020B0004020202020204" pitchFamily="34" charset="0"/>
                <a:cs typeface="Times New Roman" panose="02020603050405020304" pitchFamily="18" charset="0"/>
              </a:rPr>
              <a:t>. </a:t>
            </a:r>
            <a:endParaRPr lang="en-US" sz="1800" kern="100" dirty="0">
              <a:effectLst/>
              <a:latin typeface="Myriad Pro Light" panose="020B0403030403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endParaRPr lang="en-US" kern="100" dirty="0">
              <a:latin typeface="Myriad Pro Light" panose="020B0403030403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85781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5B467-4B46-5EE6-66BC-03BA5ECC4DF7}"/>
              </a:ext>
            </a:extLst>
          </p:cNvPr>
          <p:cNvSpPr>
            <a:spLocks noGrp="1"/>
          </p:cNvSpPr>
          <p:nvPr>
            <p:ph type="title"/>
          </p:nvPr>
        </p:nvSpPr>
        <p:spPr>
          <a:xfrm>
            <a:off x="468745" y="108880"/>
            <a:ext cx="10515600" cy="924316"/>
          </a:xfrm>
        </p:spPr>
        <p:txBody>
          <a:bodyPr>
            <a:normAutofit/>
          </a:bodyPr>
          <a:lstStyle/>
          <a:p>
            <a:r>
              <a:rPr lang="en-US" sz="4000" dirty="0">
                <a:solidFill>
                  <a:schemeClr val="bg1"/>
                </a:solidFill>
              </a:rPr>
              <a:t>Sample Press Release - Sponsor</a:t>
            </a:r>
          </a:p>
        </p:txBody>
      </p:sp>
      <p:sp>
        <p:nvSpPr>
          <p:cNvPr id="3" name="Title 1">
            <a:extLst>
              <a:ext uri="{FF2B5EF4-FFF2-40B4-BE49-F238E27FC236}">
                <a16:creationId xmlns:a16="http://schemas.microsoft.com/office/drawing/2014/main" id="{0FC500E8-33BE-F98E-8993-F063F24CF387}"/>
              </a:ext>
            </a:extLst>
          </p:cNvPr>
          <p:cNvSpPr txBox="1">
            <a:spLocks/>
          </p:cNvSpPr>
          <p:nvPr/>
        </p:nvSpPr>
        <p:spPr>
          <a:xfrm>
            <a:off x="10691446" y="6536539"/>
            <a:ext cx="1500554" cy="30636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800" b="1" kern="1200">
                <a:solidFill>
                  <a:srgbClr val="003A70"/>
                </a:solidFill>
                <a:latin typeface="Myriad Pro Light" panose="020B0603030403020204" pitchFamily="34" charset="0"/>
                <a:ea typeface="+mj-ea"/>
                <a:cs typeface="+mj-cs"/>
              </a:defRPr>
            </a:lvl1pPr>
          </a:lstStyle>
          <a:p>
            <a:pPr algn="r"/>
            <a:r>
              <a:rPr lang="en-US" sz="2000" dirty="0"/>
              <a:t>#HFSA2024</a:t>
            </a:r>
          </a:p>
        </p:txBody>
      </p:sp>
      <p:sp>
        <p:nvSpPr>
          <p:cNvPr id="9" name="TextBox 8">
            <a:extLst>
              <a:ext uri="{FF2B5EF4-FFF2-40B4-BE49-F238E27FC236}">
                <a16:creationId xmlns:a16="http://schemas.microsoft.com/office/drawing/2014/main" id="{548BBB80-F1D6-00C3-559A-2CCCE54870A8}"/>
              </a:ext>
            </a:extLst>
          </p:cNvPr>
          <p:cNvSpPr txBox="1"/>
          <p:nvPr/>
        </p:nvSpPr>
        <p:spPr>
          <a:xfrm>
            <a:off x="6682154" y="3689673"/>
            <a:ext cx="3071446" cy="369332"/>
          </a:xfrm>
          <a:prstGeom prst="rect">
            <a:avLst/>
          </a:prstGeom>
          <a:noFill/>
        </p:spPr>
        <p:txBody>
          <a:bodyPr wrap="square">
            <a:spAutoFit/>
          </a:bodyPr>
          <a:lstStyle/>
          <a:p>
            <a:pPr algn="ctr"/>
            <a:r>
              <a:rPr lang="en-US" dirty="0">
                <a:solidFill>
                  <a:schemeClr val="bg1"/>
                </a:solidFill>
                <a:latin typeface="Myriad Pro Light" panose="020B0603030403020204" pitchFamily="34" charset="0"/>
                <a:cs typeface="Calibri"/>
              </a:rPr>
              <a:t>Put screenshot in this space</a:t>
            </a:r>
            <a:endParaRPr lang="en-US" dirty="0">
              <a:solidFill>
                <a:schemeClr val="bg1"/>
              </a:solidFill>
            </a:endParaRPr>
          </a:p>
        </p:txBody>
      </p:sp>
      <p:sp>
        <p:nvSpPr>
          <p:cNvPr id="4" name="TextBox 3">
            <a:extLst>
              <a:ext uri="{FF2B5EF4-FFF2-40B4-BE49-F238E27FC236}">
                <a16:creationId xmlns:a16="http://schemas.microsoft.com/office/drawing/2014/main" id="{892A3183-705E-9307-99DB-896ED37400DE}"/>
              </a:ext>
            </a:extLst>
          </p:cNvPr>
          <p:cNvSpPr txBox="1"/>
          <p:nvPr/>
        </p:nvSpPr>
        <p:spPr>
          <a:xfrm>
            <a:off x="468745" y="1582340"/>
            <a:ext cx="11125378" cy="5038431"/>
          </a:xfrm>
          <a:prstGeom prst="rect">
            <a:avLst/>
          </a:prstGeom>
          <a:noFill/>
        </p:spPr>
        <p:txBody>
          <a:bodyPr wrap="square">
            <a:spAutoFit/>
          </a:bodyPr>
          <a:lstStyle/>
          <a:p>
            <a:pPr marL="0" marR="0">
              <a:lnSpc>
                <a:spcPct val="115000"/>
              </a:lnSpc>
              <a:spcBef>
                <a:spcPts val="0"/>
              </a:spcBef>
              <a:spcAft>
                <a:spcPts val="800"/>
              </a:spcAft>
            </a:pPr>
            <a:r>
              <a:rPr lang="en-US" sz="1200" b="1" kern="100" dirty="0">
                <a:latin typeface="Arial" panose="020B0604020202020204" pitchFamily="34" charset="0"/>
                <a:ea typeface="Aptos" panose="020B0004020202020204" pitchFamily="34" charset="0"/>
                <a:cs typeface="Arial" panose="020B0604020202020204" pitchFamily="34" charset="0"/>
              </a:rPr>
              <a:t>FOR IMMEDIATE RELEASE</a:t>
            </a:r>
          </a:p>
          <a:p>
            <a:pPr marL="0" marR="0">
              <a:lnSpc>
                <a:spcPct val="115000"/>
              </a:lnSpc>
              <a:spcBef>
                <a:spcPts val="0"/>
              </a:spcBef>
              <a:spcAft>
                <a:spcPts val="800"/>
              </a:spcAft>
            </a:pPr>
            <a:endParaRPr lang="en-US" sz="1200" kern="100" dirty="0">
              <a:latin typeface="Arial" panose="020B0604020202020204" pitchFamily="34" charset="0"/>
              <a:ea typeface="Aptos" panose="020B0004020202020204" pitchFamily="34" charset="0"/>
              <a:cs typeface="Arial" panose="020B0604020202020204" pitchFamily="34" charset="0"/>
            </a:endParaRPr>
          </a:p>
          <a:p>
            <a:pPr marL="0" marR="0">
              <a:lnSpc>
                <a:spcPct val="115000"/>
              </a:lnSpc>
              <a:spcBef>
                <a:spcPts val="0"/>
              </a:spcBef>
              <a:spcAft>
                <a:spcPts val="800"/>
              </a:spcAft>
            </a:pPr>
            <a:r>
              <a:rPr lang="en-US" sz="1200" b="1" kern="100" dirty="0">
                <a:latin typeface="Arial" panose="020B0604020202020204" pitchFamily="34" charset="0"/>
                <a:ea typeface="Aptos" panose="020B0004020202020204" pitchFamily="34" charset="0"/>
                <a:cs typeface="Arial" panose="020B0604020202020204" pitchFamily="34" charset="0"/>
              </a:rPr>
              <a:t>ORGANIZATION NAME to Sponsor the Heart Failure Society of America Annual Scientific Meeting 2024</a:t>
            </a:r>
            <a:endParaRPr lang="en-US" sz="1200" kern="100" dirty="0">
              <a:latin typeface="Arial" panose="020B0604020202020204" pitchFamily="34" charset="0"/>
              <a:ea typeface="Aptos" panose="020B0004020202020204" pitchFamily="34" charset="0"/>
              <a:cs typeface="Arial" panose="020B0604020202020204" pitchFamily="34" charset="0"/>
            </a:endParaRPr>
          </a:p>
          <a:p>
            <a:pPr marL="0" marR="0">
              <a:lnSpc>
                <a:spcPct val="115000"/>
              </a:lnSpc>
              <a:spcBef>
                <a:spcPts val="0"/>
              </a:spcBef>
              <a:spcAft>
                <a:spcPts val="800"/>
              </a:spcAft>
            </a:pPr>
            <a:r>
              <a:rPr lang="en-US" sz="1200" b="1" kern="100" dirty="0">
                <a:latin typeface="Arial" panose="020B0604020202020204" pitchFamily="34" charset="0"/>
                <a:ea typeface="Aptos" panose="020B0004020202020204" pitchFamily="34" charset="0"/>
                <a:cs typeface="Arial" panose="020B0604020202020204" pitchFamily="34" charset="0"/>
              </a:rPr>
              <a:t>CITY, STATE (DATE)-ORGANIZATION NAME , COMPANY BOILERPLATE</a:t>
            </a:r>
            <a:r>
              <a:rPr lang="en-US" sz="1200" kern="100" dirty="0">
                <a:latin typeface="Arial" panose="020B0604020202020204" pitchFamily="34" charset="0"/>
                <a:ea typeface="Aptos" panose="020B0004020202020204" pitchFamily="34" charset="0"/>
                <a:cs typeface="Arial" panose="020B0604020202020204" pitchFamily="34" charset="0"/>
              </a:rPr>
              <a:t>, today announced its </a:t>
            </a:r>
            <a:r>
              <a:rPr lang="en-US" sz="1200" b="1" kern="100" dirty="0">
                <a:latin typeface="Arial" panose="020B0604020202020204" pitchFamily="34" charset="0"/>
                <a:ea typeface="Aptos" panose="020B0004020202020204" pitchFamily="34" charset="0"/>
                <a:cs typeface="Arial" panose="020B0604020202020204" pitchFamily="34" charset="0"/>
              </a:rPr>
              <a:t>SPONSORSHIP TYPE </a:t>
            </a:r>
            <a:r>
              <a:rPr lang="en-US" sz="1200" kern="100" dirty="0">
                <a:latin typeface="Arial" panose="020B0604020202020204" pitchFamily="34" charset="0"/>
                <a:ea typeface="Aptos" panose="020B0004020202020204" pitchFamily="34" charset="0"/>
                <a:cs typeface="Arial" panose="020B0604020202020204" pitchFamily="34" charset="0"/>
              </a:rPr>
              <a:t>at the Heart Failure Society of America (HFSA) Annual Scientific Meeting 2024, which will bring together the world’s leading experts in heart failure from </a:t>
            </a:r>
            <a:r>
              <a:rPr lang="en-US" sz="1200" b="1" kern="100" dirty="0">
                <a:effectLst/>
                <a:latin typeface="Arial" panose="020B0604020202020204" pitchFamily="34" charset="0"/>
                <a:ea typeface="Aptos" panose="020B0004020202020204" pitchFamily="34" charset="0"/>
                <a:cs typeface="Times New Roman" panose="02020603050405020304" pitchFamily="18" charset="0"/>
              </a:rPr>
              <a:t>September 27-30, 2024 </a:t>
            </a:r>
            <a:r>
              <a:rPr lang="en-US" sz="1200" kern="100" dirty="0">
                <a:effectLst/>
                <a:latin typeface="Arial" panose="020B0604020202020204" pitchFamily="34" charset="0"/>
                <a:ea typeface="Aptos" panose="020B0004020202020204" pitchFamily="34" charset="0"/>
                <a:cs typeface="Times New Roman" panose="02020603050405020304" pitchFamily="18" charset="0"/>
              </a:rPr>
              <a:t>at the Georgia World Congress Center and the new </a:t>
            </a:r>
            <a:r>
              <a:rPr lang="en-US" sz="1200" kern="100" dirty="0" err="1">
                <a:effectLst/>
                <a:latin typeface="Arial" panose="020B0604020202020204" pitchFamily="34" charset="0"/>
                <a:ea typeface="Aptos" panose="020B0004020202020204" pitchFamily="34" charset="0"/>
                <a:cs typeface="Times New Roman" panose="02020603050405020304" pitchFamily="18" charset="0"/>
              </a:rPr>
              <a:t>Signia</a:t>
            </a:r>
            <a:r>
              <a:rPr lang="en-US" sz="1200" kern="100" dirty="0">
                <a:effectLst/>
                <a:latin typeface="Arial" panose="020B0604020202020204" pitchFamily="34" charset="0"/>
                <a:ea typeface="Aptos" panose="020B0004020202020204" pitchFamily="34" charset="0"/>
                <a:cs typeface="Times New Roman" panose="02020603050405020304" pitchFamily="18" charset="0"/>
              </a:rPr>
              <a:t> by Hilton Atlanta in Atlanta, GA.</a:t>
            </a:r>
            <a:br>
              <a:rPr lang="en-US" sz="1200" kern="100" dirty="0">
                <a:effectLst/>
                <a:latin typeface="Arial" panose="020B0604020202020204" pitchFamily="34" charset="0"/>
                <a:ea typeface="Aptos" panose="020B0004020202020204" pitchFamily="34" charset="0"/>
                <a:cs typeface="Times New Roman" panose="02020603050405020304" pitchFamily="18" charset="0"/>
              </a:rPr>
            </a:br>
            <a:endParaRPr lang="en-US" sz="1200" kern="100" dirty="0">
              <a:latin typeface="Arial" panose="020B0604020202020204" pitchFamily="34" charset="0"/>
              <a:ea typeface="Aptos" panose="020B0004020202020204" pitchFamily="34" charset="0"/>
              <a:cs typeface="Arial" panose="020B0604020202020204" pitchFamily="34" charset="0"/>
            </a:endParaRPr>
          </a:p>
          <a:p>
            <a:pPr marL="0" marR="0">
              <a:lnSpc>
                <a:spcPct val="115000"/>
              </a:lnSpc>
              <a:spcBef>
                <a:spcPts val="0"/>
              </a:spcBef>
              <a:spcAft>
                <a:spcPts val="800"/>
              </a:spcAft>
            </a:pPr>
            <a:r>
              <a:rPr lang="en-US" sz="1200" kern="100" dirty="0">
                <a:latin typeface="Arial" panose="020B0604020202020204" pitchFamily="34" charset="0"/>
                <a:ea typeface="Aptos" panose="020B0004020202020204" pitchFamily="34" charset="0"/>
                <a:cs typeface="Arial" panose="020B0604020202020204" pitchFamily="34" charset="0"/>
              </a:rPr>
              <a:t>As the </a:t>
            </a:r>
            <a:r>
              <a:rPr lang="en-US" sz="1200" b="1" kern="100" dirty="0">
                <a:latin typeface="Arial" panose="020B0604020202020204" pitchFamily="34" charset="0"/>
                <a:ea typeface="Aptos" panose="020B0004020202020204" pitchFamily="34" charset="0"/>
                <a:cs typeface="Arial" panose="020B0604020202020204" pitchFamily="34" charset="0"/>
              </a:rPr>
              <a:t>SPONSOR TYPE, ORGANIZATION NAME </a:t>
            </a:r>
            <a:r>
              <a:rPr lang="en-US" sz="1200" kern="100" dirty="0">
                <a:latin typeface="Arial" panose="020B0604020202020204" pitchFamily="34" charset="0"/>
                <a:ea typeface="Aptos" panose="020B0004020202020204" pitchFamily="34" charset="0"/>
                <a:cs typeface="Arial" panose="020B0604020202020204" pitchFamily="34" charset="0"/>
              </a:rPr>
              <a:t>will </a:t>
            </a:r>
            <a:r>
              <a:rPr lang="en-US" sz="1200" b="1" kern="100" dirty="0">
                <a:latin typeface="Arial" panose="020B0604020202020204" pitchFamily="34" charset="0"/>
                <a:ea typeface="Aptos" panose="020B0004020202020204" pitchFamily="34" charset="0"/>
                <a:cs typeface="Arial" panose="020B0604020202020204" pitchFamily="34" charset="0"/>
              </a:rPr>
              <a:t>INSERT SPONSORSHIP DETAILS </a:t>
            </a:r>
            <a:r>
              <a:rPr lang="en-US" sz="1200" kern="100" dirty="0">
                <a:latin typeface="Arial" panose="020B0604020202020204" pitchFamily="34" charset="0"/>
                <a:ea typeface="Aptos" panose="020B0004020202020204" pitchFamily="34" charset="0"/>
                <a:cs typeface="Arial" panose="020B0604020202020204" pitchFamily="34" charset="0"/>
              </a:rPr>
              <a:t>during ASM 2024. </a:t>
            </a:r>
          </a:p>
          <a:p>
            <a:pPr marL="0" marR="0">
              <a:lnSpc>
                <a:spcPct val="115000"/>
              </a:lnSpc>
              <a:spcBef>
                <a:spcPts val="0"/>
              </a:spcBef>
              <a:spcAft>
                <a:spcPts val="800"/>
              </a:spcAft>
            </a:pPr>
            <a:r>
              <a:rPr lang="en-US" sz="1200" kern="100" dirty="0">
                <a:latin typeface="Arial" panose="020B0604020202020204" pitchFamily="34" charset="0"/>
                <a:ea typeface="Aptos" panose="020B0004020202020204" pitchFamily="34" charset="0"/>
                <a:cs typeface="Arial" panose="020B0604020202020204" pitchFamily="34" charset="0"/>
              </a:rPr>
              <a:t>The world’s heart failure teams gather at the HFSA Annual Scientific Meeting to immerse themselves in the latest science, research, and practical management, while taking advantage of opportunities to connect with colleagues at networking events, in the exhibit hall, and during much-anticipated award ceremonies.</a:t>
            </a:r>
          </a:p>
          <a:p>
            <a:pPr marL="0" marR="0">
              <a:lnSpc>
                <a:spcPct val="115000"/>
              </a:lnSpc>
              <a:spcBef>
                <a:spcPts val="0"/>
              </a:spcBef>
              <a:spcAft>
                <a:spcPts val="800"/>
              </a:spcAft>
            </a:pPr>
            <a:r>
              <a:rPr lang="en-US" sz="1200" b="1" kern="100" dirty="0">
                <a:latin typeface="Arial" panose="020B0604020202020204" pitchFamily="34" charset="0"/>
                <a:ea typeface="Aptos" panose="020B0004020202020204" pitchFamily="34" charset="0"/>
                <a:cs typeface="Arial" panose="020B0604020202020204" pitchFamily="34" charset="0"/>
              </a:rPr>
              <a:t>QUOTE FROM ORGANZIATION LEADERSHIP ABOUT THE IMPORTANCE/RELEVANCE OF THE SPONSORSHIP.</a:t>
            </a:r>
          </a:p>
          <a:p>
            <a:pPr marL="0" marR="0">
              <a:lnSpc>
                <a:spcPct val="115000"/>
              </a:lnSpc>
              <a:spcBef>
                <a:spcPts val="0"/>
              </a:spcBef>
              <a:spcAft>
                <a:spcPts val="800"/>
              </a:spcAft>
            </a:pPr>
            <a:r>
              <a:rPr lang="en-US" sz="1200" kern="100" dirty="0">
                <a:latin typeface="Arial" panose="020B0604020202020204" pitchFamily="34" charset="0"/>
                <a:ea typeface="Aptos" panose="020B0004020202020204" pitchFamily="34" charset="0"/>
                <a:cs typeface="Arial" panose="020B0604020202020204" pitchFamily="34" charset="0"/>
              </a:rPr>
              <a:t>Follow </a:t>
            </a:r>
            <a:r>
              <a:rPr lang="en-US" sz="1200" b="1" kern="100" dirty="0">
                <a:latin typeface="Arial" panose="020B0604020202020204" pitchFamily="34" charset="0"/>
                <a:ea typeface="Aptos" panose="020B0004020202020204" pitchFamily="34" charset="0"/>
                <a:cs typeface="Arial" panose="020B0604020202020204" pitchFamily="34" charset="0"/>
              </a:rPr>
              <a:t>ORGANIZATION NAME </a:t>
            </a:r>
            <a:r>
              <a:rPr lang="en-US" sz="1200" kern="100" dirty="0">
                <a:latin typeface="Arial" panose="020B0604020202020204" pitchFamily="34" charset="0"/>
                <a:ea typeface="Aptos" panose="020B0004020202020204" pitchFamily="34" charset="0"/>
                <a:cs typeface="Arial" panose="020B0604020202020204" pitchFamily="34" charset="0"/>
              </a:rPr>
              <a:t>on X via </a:t>
            </a:r>
            <a:r>
              <a:rPr lang="en-US" sz="1200" b="1" kern="100" dirty="0">
                <a:latin typeface="Arial" panose="020B0604020202020204" pitchFamily="34" charset="0"/>
                <a:ea typeface="Aptos" panose="020B0004020202020204" pitchFamily="34" charset="0"/>
                <a:cs typeface="Arial" panose="020B0604020202020204" pitchFamily="34" charset="0"/>
              </a:rPr>
              <a:t>YOUR HASHTAG </a:t>
            </a:r>
            <a:r>
              <a:rPr lang="en-US" sz="1200" kern="100" dirty="0">
                <a:latin typeface="Arial" panose="020B0604020202020204" pitchFamily="34" charset="0"/>
                <a:ea typeface="Aptos" panose="020B0004020202020204" pitchFamily="34" charset="0"/>
                <a:cs typeface="Arial" panose="020B0604020202020204" pitchFamily="34" charset="0"/>
              </a:rPr>
              <a:t>and the HFSA ASM via #HFSA2024.</a:t>
            </a:r>
          </a:p>
          <a:p>
            <a:pPr marL="0" marR="0">
              <a:lnSpc>
                <a:spcPct val="115000"/>
              </a:lnSpc>
              <a:spcBef>
                <a:spcPts val="0"/>
              </a:spcBef>
              <a:spcAft>
                <a:spcPts val="800"/>
              </a:spcAft>
            </a:pPr>
            <a:r>
              <a:rPr lang="en-US" sz="1200" kern="100" dirty="0">
                <a:latin typeface="Arial" panose="020B0604020202020204" pitchFamily="34" charset="0"/>
                <a:ea typeface="Aptos" panose="020B0004020202020204" pitchFamily="34" charset="0"/>
                <a:cs typeface="Arial" panose="020B0604020202020204" pitchFamily="34" charset="0"/>
              </a:rPr>
              <a: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200" b="1"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About the Heart Failure Society of America</a:t>
            </a:r>
            <a:r>
              <a:rPr lang="en-US" sz="1200"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200"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Heart Failure Society of America, Inc. (HFSA) </a:t>
            </a:r>
            <a:r>
              <a:rPr lang="en-US" sz="1200" kern="100" dirty="0">
                <a:effectLst/>
                <a:latin typeface="Arial" panose="020B0604020202020204" pitchFamily="34" charset="0"/>
                <a:ea typeface="Arial" panose="020B0604020202020204" pitchFamily="34" charset="0"/>
                <a:cs typeface="Times New Roman" panose="02020603050405020304" pitchFamily="18" charset="0"/>
              </a:rPr>
              <a:t>represents the first organized effort by heart failure experts from the Americas to provide a forum for all those interested in heart function, heart failure, and congestive heart failure (CHF) research and patient care. The mission of HFSA is to provide a platform to improve and expand heart failure care through collaboration, education, innovation, research, and advocacy. HFSA members include physicians, scientists, nurses, nurse practitioners, pharmacists, trainees, other healthcare workers and patients. For more information, visit </a:t>
            </a:r>
            <a:r>
              <a:rPr lang="en-US" sz="1200" u="sng" kern="100" dirty="0">
                <a:solidFill>
                  <a:srgbClr val="467886"/>
                </a:solidFill>
                <a:effectLst/>
                <a:latin typeface="Arial" panose="020B0604020202020204" pitchFamily="34" charset="0"/>
                <a:ea typeface="Arial" panose="020B0604020202020204" pitchFamily="34" charset="0"/>
                <a:cs typeface="Times New Roman" panose="02020603050405020304" pitchFamily="18" charset="0"/>
                <a:hlinkClick r:id="rId2"/>
              </a:rPr>
              <a:t>hfsa.org</a:t>
            </a:r>
            <a:r>
              <a:rPr lang="en-US" sz="1200"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kern="100" dirty="0">
                <a:effectLst/>
                <a:latin typeface="Arial" panose="020B0604020202020204" pitchFamily="34" charset="0"/>
                <a:ea typeface="Aptos" panose="020B0004020202020204" pitchFamily="34" charset="0"/>
                <a:cs typeface="Times New Roman" panose="02020603050405020304" pitchFamily="18" charset="0"/>
              </a:rPr>
              <a:t>For more information about the HFSA Annual Scientific Meeting, visit </a:t>
            </a:r>
            <a:r>
              <a:rPr lang="en-US" sz="1200" u="sng" kern="100" dirty="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3"/>
              </a:rPr>
              <a:t>hfsa.org/asm2024</a:t>
            </a:r>
            <a:r>
              <a:rPr lang="en-US" sz="12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429468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6B913689690E4A98B40AAB08A80432" ma:contentTypeVersion="18" ma:contentTypeDescription="Create a new document." ma:contentTypeScope="" ma:versionID="98827e6fe25573297c2cd583ec8b1009">
  <xsd:schema xmlns:xsd="http://www.w3.org/2001/XMLSchema" xmlns:xs="http://www.w3.org/2001/XMLSchema" xmlns:p="http://schemas.microsoft.com/office/2006/metadata/properties" xmlns:ns2="e37bc3ea-d6d7-481f-8be1-6610b2f3c46f" xmlns:ns3="e011ebe1-17fb-4f32-b77d-df0fdb956bf0" targetNamespace="http://schemas.microsoft.com/office/2006/metadata/properties" ma:root="true" ma:fieldsID="e6223b10349cdffda38bd2cc2bd2c0fb" ns2:_="" ns3:_="">
    <xsd:import namespace="e37bc3ea-d6d7-481f-8be1-6610b2f3c46f"/>
    <xsd:import namespace="e011ebe1-17fb-4f32-b77d-df0fdb956bf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7bc3ea-d6d7-481f-8be1-6610b2f3c46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da53a273-2274-450d-8faf-0aa0803d475b}" ma:internalName="TaxCatchAll" ma:showField="CatchAllData" ma:web="e37bc3ea-d6d7-481f-8be1-6610b2f3c46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011ebe1-17fb-4f32-b77d-df0fdb956bf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b2cfdd7-13ab-42b0-85da-d9979011997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37bc3ea-d6d7-481f-8be1-6610b2f3c46f" xsi:nil="true"/>
    <lcf76f155ced4ddcb4097134ff3c332f xmlns="e011ebe1-17fb-4f32-b77d-df0fdb956bf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B6CDCFB-07A0-476A-B69E-6818644195AA}"/>
</file>

<file path=customXml/itemProps2.xml><?xml version="1.0" encoding="utf-8"?>
<ds:datastoreItem xmlns:ds="http://schemas.openxmlformats.org/officeDocument/2006/customXml" ds:itemID="{1C9635CE-D105-48B4-9F24-AD59C1E9081E}"/>
</file>

<file path=customXml/itemProps3.xml><?xml version="1.0" encoding="utf-8"?>
<ds:datastoreItem xmlns:ds="http://schemas.openxmlformats.org/officeDocument/2006/customXml" ds:itemID="{9A9A4D78-0597-40CE-8C0B-94DD9CD95C94}"/>
</file>

<file path=docProps/app.xml><?xml version="1.0" encoding="utf-8"?>
<Properties xmlns="http://schemas.openxmlformats.org/officeDocument/2006/extended-properties" xmlns:vt="http://schemas.openxmlformats.org/officeDocument/2006/docPropsVTypes">
  <Template/>
  <TotalTime>217</TotalTime>
  <Words>2014</Words>
  <Application>Microsoft Office PowerPoint</Application>
  <PresentationFormat>Widescreen</PresentationFormat>
  <Paragraphs>111</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Arial</vt:lpstr>
      <vt:lpstr>Calibri</vt:lpstr>
      <vt:lpstr>Calibri Light</vt:lpstr>
      <vt:lpstr>Myriad Pro Light</vt:lpstr>
      <vt:lpstr>Symbol</vt:lpstr>
      <vt:lpstr>office theme</vt:lpstr>
      <vt:lpstr>PowerPoint Presentation</vt:lpstr>
      <vt:lpstr>Thank you Exhibitors &amp; Sponsors!</vt:lpstr>
      <vt:lpstr>Helpful Rules of Thumb</vt:lpstr>
      <vt:lpstr>Top 4 Ways to Promote Your Participation in ASM 2024</vt:lpstr>
      <vt:lpstr>Tips for Successful ASM Social Promotion</vt:lpstr>
      <vt:lpstr>Jump Into ASM Social Media</vt:lpstr>
      <vt:lpstr>ASM 2024 Logos</vt:lpstr>
      <vt:lpstr>Sample Social Media Posts</vt:lpstr>
      <vt:lpstr>Sample Press Release - Sponsor</vt:lpstr>
      <vt:lpstr>Sample Press Release - Exhibitor</vt:lpstr>
      <vt:lpstr>Sample Blog Post - Sponsor</vt:lpstr>
      <vt:lpstr>Sample Blog Post - Exhibitor</vt:lpstr>
      <vt:lpstr>Downloadable Brochure</vt:lpstr>
      <vt:lpstr>Downloadable Graphics</vt:lpstr>
      <vt:lpstr>Seeking additional materials?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Laura Poko</cp:lastModifiedBy>
  <cp:revision>128</cp:revision>
  <dcterms:created xsi:type="dcterms:W3CDTF">2023-06-19T11:36:26Z</dcterms:created>
  <dcterms:modified xsi:type="dcterms:W3CDTF">2024-08-09T19:59:15Z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0x010100386B913689690E4A98B40AAB08A80432</vt:lpwstr>
  </property>
</Properties>
</file>