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5" r:id="rId11"/>
    <p:sldId id="264" r:id="rId12"/>
    <p:sldId id="263" r:id="rId13"/>
    <p:sldId id="269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yriad Pro" panose="020B0503030403020204" pitchFamily="34" charset="0"/>
      <p:regular r:id="rId24"/>
    </p:embeddedFont>
    <p:embeddedFont>
      <p:font typeface="Myriad Pro Cond" panose="020B0506030403020204" pitchFamily="34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4"/>
    <a:srgbClr val="C8102E"/>
    <a:srgbClr val="979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5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7035-B323-3E44-B071-E202DADE5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85DF6-BF4D-8E45-86D8-0267B134C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4E7C2-202F-1A4C-ACEE-08C383ED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2D04-E2EC-C949-A7F1-2EB22A8D2BA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218E-E41F-B146-AD3B-B1BC8F87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2B49-381B-CE42-8081-7EFDE73A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F3B8-BD5C-2D4C-A12B-6B6444FB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08E3A-DD94-314F-8363-95CA4E6C0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C989F-B1FA-BF48-96D2-EEF20161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B648-18F3-B94A-9E79-EED4C9EC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9F3C-7630-6F48-ACD0-92F41E61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F156E-F297-434A-81FF-2AD25B330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74658-3030-B54A-968E-1BCAB0510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80B72-3B60-BC4E-8E77-0F4DB7F4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7996-69AE-7644-91A8-4B2370EF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5BC3-7502-2847-8FFE-2D814456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A006-9D8D-8342-BFEA-7FFFDC80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43DA-F91A-A348-AA28-6CB94422C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49B59-7F4D-694B-ADA6-769BACE4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BC264-1008-CB44-B34E-33493A28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FD852-8330-E74C-B5F7-4FCF561D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ACD3-65BD-944E-B74F-0A0858B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42572-C9A4-F94E-8DB1-2F59097D7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B08B-61B7-5D47-B287-077CBD38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403D4-1CC4-6B49-90E0-F9842A08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45D82-0932-214A-A4B0-06C8F814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2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9F9B-FBF0-9E48-A64A-447BD742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8C22-99EC-8C46-852A-2B3DFCF2F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BD733-DC8D-EF41-9BD9-81D7D4DF1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12467-1C97-D243-B4B8-1C1DA305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8BF7E-5A8B-5747-977A-B7DC2E4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2DAD4-7D06-554D-8275-93A54EFA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15F7-D271-4442-A29F-E3A11EFA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331C-8B33-E94C-BB7F-49128AF6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FED73-CCAA-4545-8CEE-3B9BED80F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E45DD-6815-BA40-812B-3B5BD826B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583F7-3522-B446-B98A-1F656E1DC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67CC1-4D5B-AB44-9A16-C74F61B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BE9B3-71E2-7D45-A757-FEC98ED7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hfsa.org/asm2022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23E34-19B6-5340-BF3F-193D55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1030-BE4F-784F-A970-55335473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47354-998C-EF45-9246-642EEE9F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7C545-3E45-BA44-B812-39966F32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BE530-834B-3B47-A8F5-94784A9B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DC999-AF89-154F-8579-2377A8C7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72277-0F2E-394E-AF79-DEA69E56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DA119-64C3-914F-A5DE-0A17887A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E05E-4C5B-FD4C-A9C3-6AAB4716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BB81-1CEF-E047-BAAE-83EBA05F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47B15-3C9C-E741-8239-B3539C06E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576CF-5CF6-9B4C-8E1B-8FA0C5A7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#HFSA2022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A6B87-0982-4447-8690-51B3332C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AC10B-9196-2C4A-8565-4534F0B4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CB92-76B8-F64E-BBA6-94BD09AB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9C96D-4148-9B4D-A1B9-1810FF1AC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FF8BD-E313-3F40-8F1E-6543A122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B07C0-D96C-AE43-B788-D99D0234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#HFSA2022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A6B89-41B8-7148-ADB7-D1C181E7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hfsa.org/asm2022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9F658-41F2-D845-AB25-4AFCB2AE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14672-6DF9-AC42-B234-9A525E7E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9BC9A-680D-684D-A26F-EEECAB90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8B887-F965-C047-B825-F947A2201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2D04-E2EC-C949-A7F1-2EB22A8D2BA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2437D-CF89-C844-B83F-6EA89DEAF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A2F1-DCD6-3040-A921-0D58361C3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9C97-BFF6-D448-9A12-2C05BA5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alshare.com/share-page/401-HFSA-ASM-Faculty-Toolk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alshare.com/share-page/401-HFSA-ASM-Faculty-Toolk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alshare.com/share-page/401-HFSA-ASM-Faculty-Toolk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altonen@hfsa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poko@hfsa.org" TargetMode="External"/><Relationship Id="rId4" Type="http://schemas.openxmlformats.org/officeDocument/2006/relationships/hyperlink" Target="mailto:enieves@hfs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HFS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linkedin.com/company/hfsa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1DF897B-6928-8648-BBB4-C0FC194B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2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Downloadable Graphics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446097" y="1965960"/>
            <a:ext cx="4244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700" dirty="0">
                <a:latin typeface="Myriad Pro Cond" panose="020B0506030403020204" pitchFamily="34" charset="0"/>
              </a:rPr>
              <a:t>Find downloadable graphics under the MEDIA TAB, including badges and social media graphics:</a:t>
            </a:r>
          </a:p>
          <a:p>
            <a:pPr>
              <a:spcAft>
                <a:spcPts val="1800"/>
              </a:spcAft>
            </a:pP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  <a:hlinkClick r:id="rId3"/>
              </a:rPr>
              <a:t>https://www.spiralshare.com/share-page/401-HFSA-ASM-Faculty-Toolkit/</a:t>
            </a: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48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AFB1D-7837-C583-366B-F09C53536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374" y="1751826"/>
            <a:ext cx="5239512" cy="405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71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Sample Social Media Posts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446097" y="1965960"/>
            <a:ext cx="4244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700" dirty="0">
                <a:latin typeface="Myriad Pro Cond" panose="020B0506030403020204" pitchFamily="34" charset="0"/>
              </a:rPr>
              <a:t>Find sample shareable posts under the SOCIAL TAB on the website below. Be sure to edit them to fit your language and then share them directly to your social sites:</a:t>
            </a:r>
          </a:p>
          <a:p>
            <a:pPr>
              <a:spcAft>
                <a:spcPts val="1800"/>
              </a:spcAft>
            </a:pP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  <a:hlinkClick r:id="rId3"/>
              </a:rPr>
              <a:t>https://www.spiralshare.com/share-page/401-HFSA-ASM-Faculty-Toolkit/</a:t>
            </a: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810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1936A9-63E1-8AD7-B8F7-61B71DC67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496" y="1792577"/>
            <a:ext cx="5239512" cy="391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16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Sample Press Release and Email Content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446097" y="1965960"/>
            <a:ext cx="424477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700" dirty="0">
                <a:latin typeface="Myriad Pro Cond" panose="020B0506030403020204" pitchFamily="34" charset="0"/>
              </a:rPr>
              <a:t>Find a sample press release and email copy that you or your organization may share on your behalf under the EMAIL TAB:</a:t>
            </a:r>
          </a:p>
          <a:p>
            <a:pPr>
              <a:spcAft>
                <a:spcPts val="1800"/>
              </a:spcAft>
            </a:pP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  <a:hlinkClick r:id="rId3"/>
              </a:rPr>
              <a:t>https://www.spiralshare.com/share-page/401-HFSA-ASM-Faculty-Toolkit/</a:t>
            </a:r>
            <a:r>
              <a:rPr lang="en-US" sz="27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31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EB1242-9417-3807-AFE1-6E3DC616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496" y="1863072"/>
            <a:ext cx="5120640" cy="389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Seeking Additional Materials?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446097" y="1965960"/>
            <a:ext cx="1019751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500" dirty="0">
                <a:latin typeface="Myriad Pro Cond" panose="020B0506030403020204" pitchFamily="34" charset="0"/>
              </a:rPr>
              <a:t>If you’re looking for additional materials to help you promote your involvement in the HFSA Annual Scientific Meeting 2022, please contact marketing staff: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Myriad Pro Cond" panose="020B0506030403020204" pitchFamily="34" charset="0"/>
              </a:rPr>
              <a:t>Aly Altonen </a:t>
            </a:r>
            <a:r>
              <a:rPr lang="en-US" sz="3500" dirty="0">
                <a:solidFill>
                  <a:srgbClr val="003B74"/>
                </a:solidFill>
                <a:latin typeface="Myriad Pro Cond" panose="020B0506030403020204" pitchFamily="34" charset="0"/>
                <a:hlinkClick r:id="rId3"/>
              </a:rPr>
              <a:t>aaltonen@hfsa.org</a:t>
            </a:r>
            <a:endParaRPr lang="en-US" sz="3500" dirty="0">
              <a:solidFill>
                <a:srgbClr val="003B74"/>
              </a:solidFill>
              <a:latin typeface="Myriad Pro Cond" panose="020B0506030403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Myriad Pro Cond" panose="020B0506030403020204" pitchFamily="34" charset="0"/>
              </a:rPr>
              <a:t>Erica Nieves </a:t>
            </a:r>
            <a:r>
              <a:rPr lang="en-US" sz="3500" dirty="0">
                <a:solidFill>
                  <a:srgbClr val="003B74"/>
                </a:solidFill>
                <a:latin typeface="Myriad Pro Cond" panose="020B0506030403020204" pitchFamily="34" charset="0"/>
                <a:hlinkClick r:id="rId4"/>
              </a:rPr>
              <a:t>enieves@hfsa.org</a:t>
            </a:r>
            <a:endParaRPr lang="en-US" sz="3500" dirty="0">
              <a:solidFill>
                <a:srgbClr val="003B74"/>
              </a:solidFill>
              <a:latin typeface="Myriad Pro Cond" panose="020B0506030403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Myriad Pro Cond" panose="020B0506030403020204" pitchFamily="34" charset="0"/>
              </a:rPr>
              <a:t>Laura Poko </a:t>
            </a:r>
            <a:r>
              <a:rPr lang="en-US" sz="3500" dirty="0">
                <a:solidFill>
                  <a:srgbClr val="003B74"/>
                </a:solidFill>
                <a:latin typeface="Myriad Pro Cond" panose="020B0506030403020204" pitchFamily="34" charset="0"/>
                <a:hlinkClick r:id="rId5"/>
              </a:rPr>
              <a:t>lpoko@hfsa.org</a:t>
            </a:r>
            <a:r>
              <a:rPr lang="en-US" sz="35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73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</p:spTree>
    <p:extLst>
      <p:ext uri="{BB962C8B-B14F-4D97-AF65-F5344CB8AC3E}">
        <p14:creationId xmlns:p14="http://schemas.microsoft.com/office/powerpoint/2010/main" val="339027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3CFD73-DC90-4948-9B3C-10C6E7FC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618BB-38D8-3540-A204-BE8FCDA56C23}"/>
              </a:ext>
            </a:extLst>
          </p:cNvPr>
          <p:cNvSpPr txBox="1"/>
          <p:nvPr/>
        </p:nvSpPr>
        <p:spPr>
          <a:xfrm>
            <a:off x="1136469" y="782320"/>
            <a:ext cx="6974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3B74"/>
                </a:solidFill>
                <a:latin typeface="Myriad Pro" panose="020B0503030403090204" pitchFamily="34" charset="0"/>
              </a:rPr>
              <a:t>Promotional Toolkit</a:t>
            </a:r>
            <a:endParaRPr lang="en-US" sz="6000" b="1" i="1" dirty="0">
              <a:solidFill>
                <a:srgbClr val="003B74"/>
              </a:solidFill>
              <a:latin typeface="Myriad Pro" panose="020B0503030403090204" pitchFamily="34" charset="0"/>
            </a:endParaRPr>
          </a:p>
          <a:p>
            <a:r>
              <a:rPr lang="en-US" sz="2800" b="1" i="1" dirty="0">
                <a:latin typeface="Myriad Pro" panose="020B0503030403090204" pitchFamily="34" charset="0"/>
              </a:rPr>
              <a:t>Faculty and Abstract Presenters</a:t>
            </a:r>
            <a:endParaRPr lang="en-US" sz="4400" b="1" dirty="0">
              <a:latin typeface="Myriad Pro" panose="020B0503030403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9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88620"/>
            <a:ext cx="62838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Thank You ASM Faculty! 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564969" y="1807428"/>
            <a:ext cx="98317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 Cond" panose="020B0506030403020204" pitchFamily="34" charset="0"/>
              </a:rPr>
              <a:t>The HFSA Annual Scientific Meeting (ASM) is the foremost event in the field of heart failure – and we couldn’t do it without you! This year’s meeting offers attendees the ability to safely join us in-person in Washington, DC, or choose a simplified version tuning into some livestreamed sessions and accessing others OnDemand – allowing participation from around the world.</a:t>
            </a:r>
          </a:p>
          <a:p>
            <a:endParaRPr lang="en-US" sz="2000" dirty="0">
              <a:latin typeface="Myriad Pro Cond" panose="020B0506030403020204" pitchFamily="34" charset="0"/>
            </a:endParaRPr>
          </a:p>
          <a:p>
            <a:r>
              <a:rPr lang="en-US" sz="2000" dirty="0">
                <a:latin typeface="Myriad Pro Cond" panose="020B0506030403020204" pitchFamily="34" charset="0"/>
              </a:rPr>
              <a:t>Active participation from HFSA faculty, abstract presenters, and session moderators is pivotal to further heart failure education and training for medical professionals all across the globe.</a:t>
            </a:r>
          </a:p>
          <a:p>
            <a:endParaRPr lang="en-US" sz="2000" dirty="0">
              <a:latin typeface="Myriad Pro Cond" panose="020B0506030403020204" pitchFamily="34" charset="0"/>
            </a:endParaRPr>
          </a:p>
          <a:p>
            <a:r>
              <a:rPr lang="en-US" sz="2000" dirty="0">
                <a:latin typeface="Myriad Pro Cond" panose="020B0506030403020204" pitchFamily="34" charset="0"/>
              </a:rPr>
              <a:t>We not only rely on your expertise and participation, we also ask that you promote your great work to advance this important event and medical specialty.</a:t>
            </a:r>
          </a:p>
          <a:p>
            <a:endParaRPr lang="en-US" sz="2000" dirty="0">
              <a:latin typeface="Myriad Pro Cond" panose="020B0506030403020204" pitchFamily="34" charset="0"/>
            </a:endParaRPr>
          </a:p>
          <a:p>
            <a:r>
              <a:rPr lang="en-US" sz="2000" dirty="0">
                <a:latin typeface="Myriad Pro Cond" panose="020B0506030403020204" pitchFamily="34" charset="0"/>
              </a:rPr>
              <a:t>The following toolkit provides a variety of resources you can leverage to help promote your important participation at the ASM.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79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</p:spTree>
    <p:extLst>
      <p:ext uri="{BB962C8B-B14F-4D97-AF65-F5344CB8AC3E}">
        <p14:creationId xmlns:p14="http://schemas.microsoft.com/office/powerpoint/2010/main" val="104697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Top 4 Ways to Promote Your Participation in ASM 2022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564969" y="1807428"/>
            <a:ext cx="983175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000" dirty="0">
                <a:latin typeface="Myriad Pro Cond" panose="020B0506030403020204" pitchFamily="34" charset="0"/>
              </a:rPr>
              <a:t>Plan to share a consistent drumbeat of social media posts leading up to and during the ASM.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000" dirty="0">
                <a:latin typeface="Myriad Pro Cond" panose="020B0506030403020204" pitchFamily="34" charset="0"/>
              </a:rPr>
              <a:t>Coordinate with your communications department to send out a press release, email, or post in their newsletter about your ASM participation.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000" dirty="0">
                <a:latin typeface="Myriad Pro Cond" panose="020B0506030403020204" pitchFamily="34" charset="0"/>
              </a:rPr>
              <a:t>Post ASM badges to your email signature to identify yourself as a presenter.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000" dirty="0">
                <a:latin typeface="Myriad Pro Cond" panose="020B0506030403020204" pitchFamily="34" charset="0"/>
              </a:rPr>
              <a:t>Encourage your colleagues and friends to join you in registering to attend the ASM.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29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</p:spTree>
    <p:extLst>
      <p:ext uri="{BB962C8B-B14F-4D97-AF65-F5344CB8AC3E}">
        <p14:creationId xmlns:p14="http://schemas.microsoft.com/office/powerpoint/2010/main" val="307990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Helpful Rules of Thumb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564969" y="1807428"/>
            <a:ext cx="1038954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DO</a:t>
            </a:r>
            <a:r>
              <a:rPr lang="en-US" sz="23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300" dirty="0">
                <a:latin typeface="Myriad Pro Cond" panose="020B0506030403020204" pitchFamily="34" charset="0"/>
              </a:rPr>
              <a:t>promote and reference that you will be in attendance at the HFSA Annual Scientific Meeting (ASM).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DO </a:t>
            </a:r>
            <a:r>
              <a:rPr lang="en-US" sz="2300" dirty="0">
                <a:latin typeface="Myriad Pro Cond" panose="020B0506030403020204" pitchFamily="34" charset="0"/>
              </a:rPr>
              <a:t>adhere to all meeting embargo policies.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DON’T</a:t>
            </a:r>
            <a:r>
              <a:rPr lang="en-US" sz="23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300" dirty="0">
                <a:latin typeface="Myriad Pro Cond" panose="020B0506030403020204" pitchFamily="34" charset="0"/>
              </a:rPr>
              <a:t>capture, transmit, or redistribute data presented at the meeting – this may preclude its later publication in a scientific journal. Adhere to embargo policies and do not jeopardize your colleagues’ work.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DON’T</a:t>
            </a:r>
            <a:r>
              <a:rPr lang="en-US" sz="23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300" dirty="0">
                <a:latin typeface="Myriad Pro Cond" panose="020B0506030403020204" pitchFamily="34" charset="0"/>
              </a:rPr>
              <a:t>post copyrighted or trademarked material or material protected by other intellectual property rights.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DON’T</a:t>
            </a:r>
            <a:r>
              <a:rPr lang="en-US" sz="23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300" dirty="0">
                <a:latin typeface="Myriad Pro Cond" panose="020B0506030403020204" pitchFamily="34" charset="0"/>
              </a:rPr>
              <a:t>use HFSA social media platforms to comment on medical, legal, or litigious matters.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DON’T</a:t>
            </a:r>
            <a:r>
              <a:rPr lang="en-US" sz="23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300" dirty="0">
                <a:latin typeface="Myriad Pro Cond" panose="020B0506030403020204" pitchFamily="34" charset="0"/>
              </a:rPr>
              <a:t>post derogatory, demeaning, inflammatory, offensive, disrespectful, hateful, sales-oriented, or otherwise inappropriate comments.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37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</p:spTree>
    <p:extLst>
      <p:ext uri="{BB962C8B-B14F-4D97-AF65-F5344CB8AC3E}">
        <p14:creationId xmlns:p14="http://schemas.microsoft.com/office/powerpoint/2010/main" val="81954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Register to Attend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564969" y="1807428"/>
            <a:ext cx="404926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latin typeface="Myriad Pro Cond" panose="020B0506030403020204" pitchFamily="34" charset="0"/>
              </a:rPr>
              <a:t>Go to hfsa.org/asm2022 to register yourself and your team.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latin typeface="Myriad Pro Cond" panose="020B0506030403020204" pitchFamily="34" charset="0"/>
              </a:rPr>
              <a:t>Encourage your colleagues and friends to join you in exciting National Harbor, just outside of Washington, DC!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6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  <p:pic>
        <p:nvPicPr>
          <p:cNvPr id="4" name="Picture 3" descr="A large building with a fountai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7DEF4D0E-4374-7048-85B0-CE500889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324" y="1807428"/>
            <a:ext cx="5074920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1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Tips for Successful ASM Social Promotion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2AC3-0D14-A144-B3F6-BCFB5E32233E}"/>
              </a:ext>
            </a:extLst>
          </p:cNvPr>
          <p:cNvSpPr txBox="1"/>
          <p:nvPr/>
        </p:nvSpPr>
        <p:spPr>
          <a:xfrm>
            <a:off x="564969" y="1807428"/>
            <a:ext cx="1038954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Myriad Pro Cond" panose="020B0506030403020204" pitchFamily="34" charset="0"/>
              </a:rPr>
              <a:t>Promote your session and ASM registration </a:t>
            </a:r>
            <a:r>
              <a:rPr lang="en-US" sz="2000" dirty="0">
                <a:latin typeface="Myriad Pro Cond" panose="020B0506030403020204" pitchFamily="34" charset="0"/>
              </a:rPr>
              <a:t>– When your session is confirmed, promote your participation at the ASM via social media. Let colleagues know you’re registered and be sure to use</a:t>
            </a:r>
            <a:r>
              <a:rPr lang="en-US" sz="2000" dirty="0">
                <a:solidFill>
                  <a:srgbClr val="003B74"/>
                </a:solidFill>
                <a:latin typeface="Myriad Pro Cond" panose="020B0506030403020204" pitchFamily="34" charset="0"/>
              </a:rPr>
              <a:t> </a:t>
            </a:r>
            <a:r>
              <a:rPr lang="en-US" sz="20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#HFSA2022</a:t>
            </a:r>
            <a:r>
              <a:rPr lang="en-US" sz="2000" dirty="0">
                <a:solidFill>
                  <a:srgbClr val="003B74"/>
                </a:solidFill>
                <a:latin typeface="Myriad Pro Cond" panose="020B0506030403020204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Myriad Pro Cond" panose="020B0506030403020204" pitchFamily="34" charset="0"/>
              </a:rPr>
              <a:t>Build interest in your session early </a:t>
            </a:r>
            <a:r>
              <a:rPr lang="en-US" sz="2000" dirty="0">
                <a:latin typeface="Myriad Pro Cond" panose="020B0506030403020204" pitchFamily="34" charset="0"/>
              </a:rPr>
              <a:t>– In addition to using your own social media channels to promote your ASM participation, coordinate with your organization’s communication’s department to promote your session as well.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Myriad Pro Cond" panose="020B0506030403020204" pitchFamily="34" charset="0"/>
              </a:rPr>
              <a:t>1 month out – step up your promotion </a:t>
            </a:r>
            <a:r>
              <a:rPr lang="en-US" sz="2000" dirty="0">
                <a:latin typeface="Myriad Pro Cond" panose="020B0506030403020204" pitchFamily="34" charset="0"/>
              </a:rPr>
              <a:t>– Start talking about what attendees can look forward to during your session at the ASM.  You can even consider in engaging in some pre-session Q&amp;As to drive interest.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Myriad Pro Cond" panose="020B0506030403020204" pitchFamily="34" charset="0"/>
              </a:rPr>
              <a:t>Don’t forget to post live from the ASM</a:t>
            </a:r>
            <a:r>
              <a:rPr lang="en-US" sz="2000" dirty="0">
                <a:latin typeface="Myriad Pro Cond" panose="020B0506030403020204" pitchFamily="34" charset="0"/>
              </a:rPr>
              <a:t> – Share your favorite experiences and sessions while at the ASM.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Myriad Pro Cond" panose="020B0506030403020204" pitchFamily="34" charset="0"/>
              </a:rPr>
              <a:t>Use multimedia in your posts </a:t>
            </a:r>
            <a:r>
              <a:rPr lang="en-US" sz="2000" dirty="0">
                <a:latin typeface="Myriad Pro Cond" panose="020B0506030403020204" pitchFamily="34" charset="0"/>
              </a:rPr>
              <a:t>– Ask colleagues to take photos and video to share and bring your session alive online.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Myriad Pro Cond" panose="020B0506030403020204" pitchFamily="34" charset="0"/>
              </a:rPr>
              <a:t>Always use the hashtag </a:t>
            </a:r>
            <a:r>
              <a:rPr lang="en-US" sz="2000" b="1" dirty="0">
                <a:solidFill>
                  <a:srgbClr val="C8102E"/>
                </a:solidFill>
                <a:latin typeface="Myriad Pro Cond" panose="020B0506030403020204" pitchFamily="34" charset="0"/>
              </a:rPr>
              <a:t>#HFSA2022 </a:t>
            </a:r>
            <a:r>
              <a:rPr lang="en-US" sz="2000" dirty="0">
                <a:latin typeface="Myriad Pro Cond" panose="020B0506030403020204" pitchFamily="34" charset="0"/>
              </a:rPr>
              <a:t>– This makes finding and re-sharing your content easy for everyone.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37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</p:spTree>
    <p:extLst>
      <p:ext uri="{BB962C8B-B14F-4D97-AF65-F5344CB8AC3E}">
        <p14:creationId xmlns:p14="http://schemas.microsoft.com/office/powerpoint/2010/main" val="221577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Jump Into ASM Social Media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305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FEBD37-1EC7-CDB6-BF17-F36A0BB4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2924069"/>
            <a:ext cx="5337048" cy="280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yriad Pro Cond" panose="020B0506030403020204" pitchFamily="34" charset="0"/>
              </a:rPr>
              <a:t>Follow and share your ASM participation on Twitter. Include </a:t>
            </a:r>
            <a:r>
              <a:rPr lang="en-US" b="1" dirty="0">
                <a:solidFill>
                  <a:srgbClr val="C8102E"/>
                </a:solidFill>
                <a:latin typeface="Myriad Pro Cond" panose="020B0506030403020204" pitchFamily="34" charset="0"/>
              </a:rPr>
              <a:t>#HFSA2022 </a:t>
            </a:r>
            <a:r>
              <a:rPr lang="en-US" dirty="0">
                <a:latin typeface="Myriad Pro Cond" panose="020B0506030403020204" pitchFamily="34" charset="0"/>
              </a:rPr>
              <a:t>to make your posts easy to find and retweet.</a:t>
            </a:r>
          </a:p>
          <a:p>
            <a:pPr marL="0" indent="0">
              <a:buNone/>
            </a:pPr>
            <a:endParaRPr lang="en-US" sz="1200" dirty="0">
              <a:latin typeface="Myriad Pro Cond" panose="020B0506030403020204" pitchFamily="34" charset="0"/>
            </a:endParaRPr>
          </a:p>
          <a:p>
            <a:pPr marL="0" indent="0">
              <a:buNone/>
            </a:pPr>
            <a:endParaRPr lang="en-US" sz="900" dirty="0">
              <a:latin typeface="Myriad Pro Cond" panose="020B05060304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Myriad Pro Cond" panose="020B0506030403020204" pitchFamily="34" charset="0"/>
              </a:rPr>
              <a:t>Follow us on Twitter: </a:t>
            </a:r>
            <a:r>
              <a:rPr lang="en-US" dirty="0">
                <a:latin typeface="Myriad Pro Cond" panose="020B0506030403020204" pitchFamily="34" charset="0"/>
                <a:hlinkClick r:id="rId3"/>
              </a:rPr>
              <a:t>Twitter.com/HFSA</a:t>
            </a:r>
            <a:endParaRPr lang="en-US" dirty="0">
              <a:latin typeface="Myriad Pro Cond" panose="020B0506030403020204" pitchFamily="34" charset="0"/>
            </a:endParaRPr>
          </a:p>
          <a:p>
            <a:endParaRPr lang="en-US" dirty="0">
              <a:latin typeface="Myriad Pro Cond" panose="020B0506030403020204" pitchFamily="34" charset="0"/>
            </a:endParaRPr>
          </a:p>
        </p:txBody>
      </p:sp>
      <p:pic>
        <p:nvPicPr>
          <p:cNvPr id="12" name="Picture 14" descr="witter Logo transparent PNG - StickPNG">
            <a:extLst>
              <a:ext uri="{FF2B5EF4-FFF2-40B4-BE49-F238E27FC236}">
                <a16:creationId xmlns:a16="http://schemas.microsoft.com/office/drawing/2014/main" id="{AB4C6196-D91E-B74D-3F3A-8CD2D7B5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54" y="1535365"/>
            <a:ext cx="1568748" cy="15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A65057-8229-2C56-4E36-3FACC75D5EE5}"/>
              </a:ext>
            </a:extLst>
          </p:cNvPr>
          <p:cNvSpPr txBox="1">
            <a:spLocks/>
          </p:cNvSpPr>
          <p:nvPr/>
        </p:nvSpPr>
        <p:spPr>
          <a:xfrm>
            <a:off x="6312408" y="2909971"/>
            <a:ext cx="5218175" cy="280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Helvetica Neue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Helvetica Neue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Helvetica Neue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Helvetica Neue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Myriad Pro Cond" panose="020B0506030403020204" pitchFamily="34" charset="0"/>
              </a:rPr>
              <a:t>Follow and share your ASM participation on LinkedIn.</a:t>
            </a:r>
          </a:p>
          <a:p>
            <a:endParaRPr lang="en-US" sz="2800" dirty="0">
              <a:solidFill>
                <a:schemeClr val="tx1"/>
              </a:solidFill>
              <a:latin typeface="Myriad Pro Cond" panose="020B0506030403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Myriad Pro Cond" panose="020B0506030403020204" pitchFamily="34" charset="0"/>
              </a:rPr>
              <a:t>Follow us on LinkedIn:</a:t>
            </a:r>
          </a:p>
          <a:p>
            <a:r>
              <a:rPr lang="en-US" sz="2800" dirty="0">
                <a:latin typeface="Myriad Pro Cond" panose="020B0506030403020204" pitchFamily="34" charset="0"/>
                <a:hlinkClick r:id="rId5"/>
              </a:rPr>
              <a:t>LinkedIn.com/company/hfsa</a:t>
            </a:r>
            <a:r>
              <a:rPr lang="en-US" sz="2800" dirty="0">
                <a:latin typeface="Myriad Pro Cond" panose="020B0506030403020204" pitchFamily="34" charset="0"/>
              </a:rPr>
              <a:t> </a:t>
            </a:r>
          </a:p>
          <a:p>
            <a:endParaRPr lang="en-US" sz="3000" dirty="0">
              <a:latin typeface="Myriad Pro Cond" panose="020B0506030403020204" pitchFamily="34" charset="0"/>
            </a:endParaRPr>
          </a:p>
        </p:txBody>
      </p:sp>
      <p:pic>
        <p:nvPicPr>
          <p:cNvPr id="14" name="Picture 16" descr="inkedin Icon Square transparent PNG - StickPNG">
            <a:extLst>
              <a:ext uri="{FF2B5EF4-FFF2-40B4-BE49-F238E27FC236}">
                <a16:creationId xmlns:a16="http://schemas.microsoft.com/office/drawing/2014/main" id="{8DA1F997-CB8A-CEF2-7002-1EDCA678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61" y="1766102"/>
            <a:ext cx="1058693" cy="10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A44F56-A8D0-3049-ACBD-2743FA75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6A9EE-6E14-5443-9336-0A18047DA753}"/>
              </a:ext>
            </a:extLst>
          </p:cNvPr>
          <p:cNvSpPr txBox="1"/>
          <p:nvPr/>
        </p:nvSpPr>
        <p:spPr>
          <a:xfrm>
            <a:off x="564969" y="329243"/>
            <a:ext cx="8771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Myriad Pro" panose="020B0503030403090204" pitchFamily="34" charset="0"/>
              </a:rPr>
              <a:t>ASM 2022 Logos</a:t>
            </a:r>
            <a:endParaRPr lang="en-US" sz="3500" i="1" dirty="0">
              <a:solidFill>
                <a:schemeClr val="bg1"/>
              </a:solidFill>
              <a:latin typeface="Myriad Pro" panose="020B0503030403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622A7-4702-9C7B-5655-EA3114BE72D1}"/>
              </a:ext>
            </a:extLst>
          </p:cNvPr>
          <p:cNvSpPr txBox="1"/>
          <p:nvPr/>
        </p:nvSpPr>
        <p:spPr>
          <a:xfrm>
            <a:off x="564969" y="6207591"/>
            <a:ext cx="11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#HFSA2022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2B2D4-E58F-D8ED-D511-422BA7D86A80}"/>
              </a:ext>
            </a:extLst>
          </p:cNvPr>
          <p:cNvSpPr txBox="1"/>
          <p:nvPr/>
        </p:nvSpPr>
        <p:spPr>
          <a:xfrm>
            <a:off x="4614236" y="6209490"/>
            <a:ext cx="231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7999B"/>
                </a:solidFill>
                <a:latin typeface="Myriad Pro Cond" panose="020B0506030403020204" pitchFamily="34" charset="0"/>
              </a:rPr>
              <a:t>hfsa.org/asm2022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A9DEF66-C7F4-3A58-774A-5EE99289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5" y="2057400"/>
            <a:ext cx="5486399" cy="27432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FD178F6-C368-9413-1CED-51AE6B066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7400"/>
            <a:ext cx="54863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B913689690E4A98B40AAB08A80432" ma:contentTypeVersion="16" ma:contentTypeDescription="Create a new document." ma:contentTypeScope="" ma:versionID="df991485f4fc53e63769b8bd80701d6e">
  <xsd:schema xmlns:xsd="http://www.w3.org/2001/XMLSchema" xmlns:xs="http://www.w3.org/2001/XMLSchema" xmlns:p="http://schemas.microsoft.com/office/2006/metadata/properties" xmlns:ns2="e37bc3ea-d6d7-481f-8be1-6610b2f3c46f" xmlns:ns3="e011ebe1-17fb-4f32-b77d-df0fdb956bf0" targetNamespace="http://schemas.microsoft.com/office/2006/metadata/properties" ma:root="true" ma:fieldsID="573b4141c8205aea495e3dd002092814" ns2:_="" ns3:_="">
    <xsd:import namespace="e37bc3ea-d6d7-481f-8be1-6610b2f3c46f"/>
    <xsd:import namespace="e011ebe1-17fb-4f32-b77d-df0fdb956b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bc3ea-d6d7-481f-8be1-6610b2f3c4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53a273-2274-450d-8faf-0aa0803d475b}" ma:internalName="TaxCatchAll" ma:showField="CatchAllData" ma:web="e37bc3ea-d6d7-481f-8be1-6610b2f3c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ebe1-17fb-4f32-b77d-df0fdb956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2cfdd7-13ab-42b0-85da-d997901199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7bc3ea-d6d7-481f-8be1-6610b2f3c46f" xsi:nil="true"/>
    <lcf76f155ced4ddcb4097134ff3c332f xmlns="e011ebe1-17fb-4f32-b77d-df0fdb956b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E8414D-2A30-4E09-9D05-DAB36ECDC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bc3ea-d6d7-481f-8be1-6610b2f3c46f"/>
    <ds:schemaRef ds:uri="e011ebe1-17fb-4f32-b77d-df0fdb956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5E4B29-979E-49E9-BDF2-2141CD45B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24D36-F8EB-413C-9CFB-436622C1F28E}">
  <ds:schemaRefs>
    <ds:schemaRef ds:uri="http://schemas.microsoft.com/office/2006/metadata/properties"/>
    <ds:schemaRef ds:uri="http://schemas.microsoft.com/office/infopath/2007/PartnerControls"/>
    <ds:schemaRef ds:uri="e37bc3ea-d6d7-481f-8be1-6610b2f3c46f"/>
    <ds:schemaRef ds:uri="e011ebe1-17fb-4f32-b77d-df0fdb956b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881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Myriad Pro</vt:lpstr>
      <vt:lpstr>Myriad Pro Cond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chelsie nye</dc:creator>
  <cp:lastModifiedBy>Laura Poko</cp:lastModifiedBy>
  <cp:revision>50</cp:revision>
  <dcterms:created xsi:type="dcterms:W3CDTF">2021-12-16T16:41:21Z</dcterms:created>
  <dcterms:modified xsi:type="dcterms:W3CDTF">2022-06-24T19:36:36Z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0x010100386B913689690E4A98B40AAB08A80432</vt:lpwstr>
  </property>
</Properties>
</file>