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6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3"/>
    <p:restoredTop sz="94729"/>
  </p:normalViewPr>
  <p:slideViewPr>
    <p:cSldViewPr snapToGrid="0" snapToObjects="1">
      <p:cViewPr varScale="1">
        <p:scale>
          <a:sx n="81" d="100"/>
          <a:sy n="81" d="100"/>
        </p:scale>
        <p:origin x="48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A collage of a person&#10;&#10;Description automatically generated with low confidence">
            <a:extLst>
              <a:ext uri="{FF2B5EF4-FFF2-40B4-BE49-F238E27FC236}">
                <a16:creationId xmlns:a16="http://schemas.microsoft.com/office/drawing/2014/main" id="{304052B5-B8AC-CE48-BE49-4690049DEBD4}"/>
              </a:ext>
            </a:extLst>
          </p:cNvPr>
          <p:cNvPicPr>
            <a:picLocks noChangeAspect="1"/>
          </p:cNvPicPr>
          <p:nvPr userDrawn="1"/>
        </p:nvPicPr>
        <p:blipFill rotWithShape="1">
          <a:blip r:embed="rId2"/>
          <a:srcRect t="24787" b="26185"/>
          <a:stretch/>
        </p:blipFill>
        <p:spPr>
          <a:xfrm>
            <a:off x="2989035" y="4266067"/>
            <a:ext cx="6213929" cy="1655762"/>
          </a:xfrm>
          <a:prstGeom prst="rect">
            <a:avLst/>
          </a:prstGeom>
        </p:spPr>
      </p:pic>
      <p:sp>
        <p:nvSpPr>
          <p:cNvPr id="3" name="Subtitle 2">
            <a:extLst>
              <a:ext uri="{FF2B5EF4-FFF2-40B4-BE49-F238E27FC236}">
                <a16:creationId xmlns:a16="http://schemas.microsoft.com/office/drawing/2014/main" id="{2E3B7659-2AAA-DD4F-997F-01DA16BD1D19}"/>
              </a:ext>
            </a:extLst>
          </p:cNvPr>
          <p:cNvSpPr>
            <a:spLocks noGrp="1"/>
          </p:cNvSpPr>
          <p:nvPr>
            <p:ph type="subTitle" idx="1"/>
          </p:nvPr>
        </p:nvSpPr>
        <p:spPr>
          <a:xfrm>
            <a:off x="1523999" y="2435225"/>
            <a:ext cx="9144000" cy="1655762"/>
          </a:xfrm>
        </p:spPr>
        <p:txBody>
          <a:bodyPr>
            <a:normAutofit/>
          </a:bodyPr>
          <a:lstStyle>
            <a:lvl1pPr marL="0" indent="0" algn="ctr">
              <a:buNone/>
              <a:defRPr sz="3200" b="0" i="0">
                <a:solidFill>
                  <a:schemeClr val="tx2"/>
                </a:solidFill>
                <a:latin typeface="Helvetica Neue Light" panose="02000403000000020004" pitchFamily="2" charset="0"/>
                <a:ea typeface="Helvetica Neue Light" panose="020004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8" name="Picture 7">
            <a:extLst>
              <a:ext uri="{FF2B5EF4-FFF2-40B4-BE49-F238E27FC236}">
                <a16:creationId xmlns:a16="http://schemas.microsoft.com/office/drawing/2014/main" id="{92E7E5EC-499A-8F4B-BCBE-291618E552BC}"/>
              </a:ext>
            </a:extLst>
          </p:cNvPr>
          <p:cNvPicPr>
            <a:picLocks noChangeAspect="1"/>
          </p:cNvPicPr>
          <p:nvPr userDrawn="1"/>
        </p:nvPicPr>
        <p:blipFill>
          <a:blip r:embed="rId3"/>
          <a:stretch>
            <a:fillRect/>
          </a:stretch>
        </p:blipFill>
        <p:spPr>
          <a:xfrm>
            <a:off x="4066720" y="493031"/>
            <a:ext cx="3340100" cy="1485900"/>
          </a:xfrm>
          <a:prstGeom prst="rect">
            <a:avLst/>
          </a:prstGeom>
        </p:spPr>
      </p:pic>
    </p:spTree>
    <p:extLst>
      <p:ext uri="{BB962C8B-B14F-4D97-AF65-F5344CB8AC3E}">
        <p14:creationId xmlns:p14="http://schemas.microsoft.com/office/powerpoint/2010/main" val="44625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C478-8EEF-884A-B919-D8A589D45D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B97BFA-E69A-8444-8CAB-526B43CCF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D2148A-51E7-214C-ABF8-2DDF81883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858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697FE-93A1-904E-ABF7-48BBE2370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0F1EAF-A1A9-DC4B-A89B-936FDB768F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86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66A082-4FB8-9148-B8AF-424E81F43A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6CF7CE-58BB-A24E-B6B5-55613F2FB3F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893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9FC1-6315-EC49-A0CE-13C2EE3CA4B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3CCCEB9-8B6B-F74D-BD82-0FA21B2A9D90}"/>
              </a:ext>
            </a:extLst>
          </p:cNvPr>
          <p:cNvSpPr>
            <a:spLocks noGrp="1"/>
          </p:cNvSpPr>
          <p:nvPr>
            <p:ph idx="1"/>
          </p:nvPr>
        </p:nvSpPr>
        <p:spPr/>
        <p:txBody>
          <a:bodyPr>
            <a:normAutofit/>
          </a:bodyPr>
          <a:lstStyle>
            <a:lvl1pPr marL="0" marR="0" indent="0" defTabSz="914400" eaLnBrk="1" fontAlgn="auto" latinLnBrk="0" hangingPunct="1">
              <a:lnSpc>
                <a:spcPct val="100000"/>
              </a:lnSpc>
              <a:spcBef>
                <a:spcPts val="0"/>
              </a:spcBef>
              <a:spcAft>
                <a:spcPts val="0"/>
              </a:spcAft>
              <a:buClrTx/>
              <a:buSzTx/>
              <a:buFontTx/>
              <a:buNone/>
              <a:tabLst/>
              <a:defRPr sz="2400" b="0" i="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endParaRPr lang="en-US" dirty="0"/>
          </a:p>
        </p:txBody>
      </p:sp>
    </p:spTree>
    <p:extLst>
      <p:ext uri="{BB962C8B-B14F-4D97-AF65-F5344CB8AC3E}">
        <p14:creationId xmlns:p14="http://schemas.microsoft.com/office/powerpoint/2010/main" val="357344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9FC1-6315-EC49-A0CE-13C2EE3CA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CCCEB9-8B6B-F74D-BD82-0FA21B2A9D9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9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7F2C-E9CC-FB41-8CAF-8F727F0185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D414B0-65A8-7B47-B2CA-C441703883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7977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76FC-37B6-6E48-98D5-BB7A7DA27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B7042-4DD0-A14D-95C2-9E8E296602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0F73B-8F1F-3C40-88F2-16666E6E77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178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3A8C-73A5-1C41-8DF3-0A4E1FDF210E}"/>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526C20D-E472-5841-A9BF-9DCAD2A040C5}"/>
              </a:ext>
            </a:extLst>
          </p:cNvPr>
          <p:cNvSpPr>
            <a:spLocks noGrp="1"/>
          </p:cNvSpPr>
          <p:nvPr>
            <p:ph type="body" idx="1"/>
          </p:nvPr>
        </p:nvSpPr>
        <p:spPr>
          <a:xfrm>
            <a:off x="839788" y="1681163"/>
            <a:ext cx="5157787" cy="823912"/>
          </a:xfrm>
        </p:spPr>
        <p:txBody>
          <a:bodyPr anchor="b"/>
          <a:lstStyle>
            <a:lvl1pPr marL="0" indent="0">
              <a:buNone/>
              <a:defRPr sz="2400" b="0" i="0">
                <a:latin typeface="Helvetica Neue Light" panose="02000403000000020004" pitchFamily="2" charset="0"/>
                <a:ea typeface="Helvetica Neue Light" panose="020004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A9CA990-DDC6-FF42-9F49-652DABFA7A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8013E6-DA05-8045-B55C-792DF17A21B4}"/>
              </a:ext>
            </a:extLst>
          </p:cNvPr>
          <p:cNvSpPr>
            <a:spLocks noGrp="1"/>
          </p:cNvSpPr>
          <p:nvPr>
            <p:ph type="body" sz="quarter" idx="3"/>
          </p:nvPr>
        </p:nvSpPr>
        <p:spPr>
          <a:xfrm>
            <a:off x="6172200" y="1681163"/>
            <a:ext cx="5183188" cy="823912"/>
          </a:xfrm>
        </p:spPr>
        <p:txBody>
          <a:bodyPr anchor="b"/>
          <a:lstStyle>
            <a:lvl1pPr marL="0" indent="0">
              <a:buNone/>
              <a:defRPr sz="2400" b="0" i="0">
                <a:latin typeface="Helvetica Neue Light" panose="02000403000000020004" pitchFamily="2" charset="0"/>
                <a:ea typeface="Helvetica Neue Light" panose="02000403000000020004"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5C1C02-9702-EB46-BF7A-0E14F919D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740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5EFA9-ACA1-9146-8236-232E99B001C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8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010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7ED1-86CC-364D-A5DA-09851570D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4D7C44-AE75-034B-9859-C3255F1423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EA17C3-651D-9B4C-9E3D-DFDEA1A33D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615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B7344A-BEA2-F949-BD65-12F4AE76F8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5438B02-4716-874C-8129-BC417F1A96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F74C1E-3C44-2A47-AECB-B23C230A00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Helvetica Neue" panose="02000503000000020004" pitchFamily="2" charset="0"/>
              </a:defRPr>
            </a:lvl1pPr>
          </a:lstStyle>
          <a:p>
            <a:fld id="{DA799420-8FE1-904A-A5D1-1898B20E6B39}" type="datetimeFigureOut">
              <a:rPr lang="en-US" smtClean="0"/>
              <a:pPr/>
              <a:t>7/16/2021</a:t>
            </a:fld>
            <a:endParaRPr lang="en-US" dirty="0"/>
          </a:p>
        </p:txBody>
      </p:sp>
      <p:sp>
        <p:nvSpPr>
          <p:cNvPr id="5" name="Footer Placeholder 4">
            <a:extLst>
              <a:ext uri="{FF2B5EF4-FFF2-40B4-BE49-F238E27FC236}">
                <a16:creationId xmlns:a16="http://schemas.microsoft.com/office/drawing/2014/main" id="{1A950416-A3E9-344B-B42C-CE52B2F7A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 Neue" panose="02000503000000020004" pitchFamily="2" charset="0"/>
              </a:defRPr>
            </a:lvl1pPr>
          </a:lstStyle>
          <a:p>
            <a:endParaRPr lang="en-US" dirty="0"/>
          </a:p>
        </p:txBody>
      </p:sp>
      <p:sp>
        <p:nvSpPr>
          <p:cNvPr id="6" name="Slide Number Placeholder 5">
            <a:extLst>
              <a:ext uri="{FF2B5EF4-FFF2-40B4-BE49-F238E27FC236}">
                <a16:creationId xmlns:a16="http://schemas.microsoft.com/office/drawing/2014/main" id="{DC391ACA-CD33-E74F-B121-2D81B90740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Helvetica Neue" panose="02000503000000020004" pitchFamily="2" charset="0"/>
              </a:defRPr>
            </a:lvl1pPr>
          </a:lstStyle>
          <a:p>
            <a:fld id="{2EECB477-F303-7149-9F70-BDC42C94793E}" type="slidenum">
              <a:rPr lang="en-US" smtClean="0"/>
              <a:pPr/>
              <a:t>‹#›</a:t>
            </a:fld>
            <a:endParaRPr lang="en-US" dirty="0"/>
          </a:p>
        </p:txBody>
      </p:sp>
      <p:sp>
        <p:nvSpPr>
          <p:cNvPr id="8" name="Rectangle 7">
            <a:extLst>
              <a:ext uri="{FF2B5EF4-FFF2-40B4-BE49-F238E27FC236}">
                <a16:creationId xmlns:a16="http://schemas.microsoft.com/office/drawing/2014/main" id="{634D6F99-070B-2348-8A53-B2C9665EB350}"/>
              </a:ext>
            </a:extLst>
          </p:cNvPr>
          <p:cNvSpPr/>
          <p:nvPr userDrawn="1"/>
        </p:nvSpPr>
        <p:spPr>
          <a:xfrm>
            <a:off x="-62144" y="6198393"/>
            <a:ext cx="12254143" cy="6810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1BF0778-7679-9D47-96E3-92580D1B536B}"/>
              </a:ext>
            </a:extLst>
          </p:cNvPr>
          <p:cNvSpPr/>
          <p:nvPr userDrawn="1"/>
        </p:nvSpPr>
        <p:spPr>
          <a:xfrm>
            <a:off x="0" y="5393784"/>
            <a:ext cx="1299098" cy="1299098"/>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1B45D30-4661-F844-B28A-F2D842F57DB5}"/>
              </a:ext>
            </a:extLst>
          </p:cNvPr>
          <p:cNvPicPr>
            <a:picLocks noChangeAspect="1"/>
          </p:cNvPicPr>
          <p:nvPr userDrawn="1"/>
        </p:nvPicPr>
        <p:blipFill>
          <a:blip r:embed="rId14"/>
          <a:stretch>
            <a:fillRect/>
          </a:stretch>
        </p:blipFill>
        <p:spPr>
          <a:xfrm>
            <a:off x="197991" y="5521814"/>
            <a:ext cx="949910" cy="1043038"/>
          </a:xfrm>
          <a:prstGeom prst="rect">
            <a:avLst/>
          </a:prstGeom>
        </p:spPr>
      </p:pic>
      <p:sp>
        <p:nvSpPr>
          <p:cNvPr id="11" name="Footer Placeholder 4">
            <a:extLst>
              <a:ext uri="{FF2B5EF4-FFF2-40B4-BE49-F238E27FC236}">
                <a16:creationId xmlns:a16="http://schemas.microsoft.com/office/drawing/2014/main" id="{6CB7356F-C040-1644-9CAA-BD9B230A2B1B}"/>
              </a:ext>
            </a:extLst>
          </p:cNvPr>
          <p:cNvSpPr txBox="1">
            <a:spLocks/>
          </p:cNvSpPr>
          <p:nvPr userDrawn="1"/>
        </p:nvSpPr>
        <p:spPr>
          <a:xfrm>
            <a:off x="4191000" y="6327757"/>
            <a:ext cx="4114800" cy="365125"/>
          </a:xfrm>
          <a:prstGeom prst="rect">
            <a:avLst/>
          </a:prstGeom>
        </p:spPr>
        <p:txBody>
          <a:bodyPr/>
          <a:lstStyle>
            <a:defPPr>
              <a:defRPr lang="en-US"/>
            </a:defPPr>
            <a:lvl1pPr marL="0" algn="l" defTabSz="914400" rtl="0" eaLnBrk="1" latinLnBrk="0" hangingPunct="1">
              <a:defRPr sz="2000" b="1" i="0" kern="1200">
                <a:solidFill>
                  <a:schemeClr val="bg1"/>
                </a:solidFill>
                <a:latin typeface="Helvetica Neue Condensed Black" panose="02000503000000020004" pitchFamily="2" charset="0"/>
                <a:ea typeface="Helvetica Neue Condensed Black" panose="02000503000000020004" pitchFamily="2" charset="0"/>
                <a:cs typeface="Helvetica Neue Condensed Black" panose="0200050300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HFSA.ORG/HFSA2021</a:t>
            </a:r>
          </a:p>
        </p:txBody>
      </p:sp>
      <p:sp>
        <p:nvSpPr>
          <p:cNvPr id="13" name="Slide Number Placeholder 5">
            <a:extLst>
              <a:ext uri="{FF2B5EF4-FFF2-40B4-BE49-F238E27FC236}">
                <a16:creationId xmlns:a16="http://schemas.microsoft.com/office/drawing/2014/main" id="{D82C307F-D8A5-6C45-BE02-C3A41F2800C4}"/>
              </a:ext>
            </a:extLst>
          </p:cNvPr>
          <p:cNvSpPr txBox="1">
            <a:spLocks/>
          </p:cNvSpPr>
          <p:nvPr userDrawn="1"/>
        </p:nvSpPr>
        <p:spPr>
          <a:xfrm>
            <a:off x="11376003" y="635634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ECB477-F303-7149-9F70-BDC42C94793E}" type="slidenum">
              <a:rPr lang="en-US" sz="1400" smtClean="0">
                <a:solidFill>
                  <a:schemeClr val="bg1"/>
                </a:solidFill>
                <a:latin typeface="Helvetica Neue" panose="02000503000000020004" pitchFamily="2" charset="0"/>
                <a:ea typeface="Helvetica Neue" panose="02000503000000020004" pitchFamily="2" charset="0"/>
                <a:cs typeface="Helvetica Neue" panose="02000503000000020004" pitchFamily="2" charset="0"/>
              </a:rPr>
              <a:pPr/>
              <a:t>‹#›</a:t>
            </a:fld>
            <a:endParaRPr lang="en-US"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 name="Slide Number Placeholder 5">
            <a:extLst>
              <a:ext uri="{FF2B5EF4-FFF2-40B4-BE49-F238E27FC236}">
                <a16:creationId xmlns:a16="http://schemas.microsoft.com/office/drawing/2014/main" id="{F96B0F83-3633-9E4D-941A-80F986F36738}"/>
              </a:ext>
            </a:extLst>
          </p:cNvPr>
          <p:cNvSpPr txBox="1">
            <a:spLocks/>
          </p:cNvSpPr>
          <p:nvPr userDrawn="1"/>
        </p:nvSpPr>
        <p:spPr>
          <a:xfrm>
            <a:off x="1370869" y="6356348"/>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#HFSA2021</a:t>
            </a:r>
          </a:p>
        </p:txBody>
      </p:sp>
    </p:spTree>
    <p:extLst>
      <p:ext uri="{BB962C8B-B14F-4D97-AF65-F5344CB8AC3E}">
        <p14:creationId xmlns:p14="http://schemas.microsoft.com/office/powerpoint/2010/main" val="26014369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i="0" kern="1200" cap="all" baseline="0">
          <a:solidFill>
            <a:srgbClr val="C00000"/>
          </a:solidFill>
          <a:latin typeface="Helvetica Neue Condensed Black"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Helvetica Neue"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Helvetica Neue"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hfsa.org/HFSA202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hfsa.org/HFSA202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hfsa.org/sites/default/files/2021-06/HFSA2021%20Promo%20Flyer%20-%20July%20202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hfsa.org/HFSA202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witter.com/HFSA"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linkedin.com/company/hfs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D5A1-BE05-0243-B683-E68D064B933A}"/>
              </a:ext>
            </a:extLst>
          </p:cNvPr>
          <p:cNvSpPr>
            <a:spLocks noGrp="1"/>
          </p:cNvSpPr>
          <p:nvPr>
            <p:ph type="ctrTitle" idx="4294967295"/>
          </p:nvPr>
        </p:nvSpPr>
        <p:spPr>
          <a:xfrm>
            <a:off x="1523999" y="2206752"/>
            <a:ext cx="9144000" cy="1441988"/>
          </a:xfrm>
        </p:spPr>
        <p:txBody>
          <a:bodyPr>
            <a:normAutofit fontScale="90000"/>
          </a:bodyPr>
          <a:lstStyle/>
          <a:p>
            <a:pPr algn="ctr"/>
            <a:br>
              <a:rPr lang="en-US" dirty="0"/>
            </a:br>
            <a:r>
              <a:rPr lang="en-US" dirty="0"/>
              <a:t>Sponsors &amp; Exhibitors</a:t>
            </a:r>
            <a:br>
              <a:rPr lang="en-US" dirty="0"/>
            </a:br>
            <a:br>
              <a:rPr lang="en-US" dirty="0"/>
            </a:br>
            <a:endParaRPr lang="en-US" dirty="0"/>
          </a:p>
        </p:txBody>
      </p:sp>
      <p:sp>
        <p:nvSpPr>
          <p:cNvPr id="3" name="Subtitle 2">
            <a:extLst>
              <a:ext uri="{FF2B5EF4-FFF2-40B4-BE49-F238E27FC236}">
                <a16:creationId xmlns:a16="http://schemas.microsoft.com/office/drawing/2014/main" id="{3E488D67-0059-1C49-B54E-A2A6C289CF21}"/>
              </a:ext>
            </a:extLst>
          </p:cNvPr>
          <p:cNvSpPr>
            <a:spLocks noGrp="1"/>
          </p:cNvSpPr>
          <p:nvPr>
            <p:ph type="subTitle" idx="1"/>
          </p:nvPr>
        </p:nvSpPr>
        <p:spPr>
          <a:xfrm>
            <a:off x="1645919" y="3157727"/>
            <a:ext cx="9144000" cy="1426465"/>
          </a:xfrm>
        </p:spPr>
        <p:txBody>
          <a:bodyPr/>
          <a:lstStyle/>
          <a:p>
            <a:r>
              <a:rPr lang="en-US" b="1" dirty="0"/>
              <a:t>Press &amp; Marketing Promotional Toolkit</a:t>
            </a:r>
          </a:p>
          <a:p>
            <a:endParaRPr lang="en-US" dirty="0"/>
          </a:p>
        </p:txBody>
      </p:sp>
    </p:spTree>
    <p:extLst>
      <p:ext uri="{BB962C8B-B14F-4D97-AF65-F5344CB8AC3E}">
        <p14:creationId xmlns:p14="http://schemas.microsoft.com/office/powerpoint/2010/main" val="65510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88744" cy="1325563"/>
          </a:xfrm>
        </p:spPr>
        <p:txBody>
          <a:bodyPr>
            <a:normAutofit/>
          </a:bodyPr>
          <a:lstStyle/>
          <a:p>
            <a:r>
              <a:rPr lang="en-US" sz="3500" dirty="0"/>
              <a:t>Sample Press Release- ASM Sponsor</a:t>
            </a:r>
          </a:p>
        </p:txBody>
      </p:sp>
      <p:sp>
        <p:nvSpPr>
          <p:cNvPr id="3" name="Content Placeholder 2"/>
          <p:cNvSpPr>
            <a:spLocks noGrp="1"/>
          </p:cNvSpPr>
          <p:nvPr>
            <p:ph idx="1"/>
          </p:nvPr>
        </p:nvSpPr>
        <p:spPr>
          <a:xfrm>
            <a:off x="838199" y="1457739"/>
            <a:ext cx="11102009" cy="4719224"/>
          </a:xfrm>
        </p:spPr>
        <p:txBody>
          <a:bodyPr>
            <a:normAutofit fontScale="62500" lnSpcReduction="20000"/>
          </a:bodyPr>
          <a:lstStyle/>
          <a:p>
            <a:r>
              <a:rPr lang="en-US" sz="2000" b="1" dirty="0"/>
              <a:t>FOR IMMEDIATE RELEASE</a:t>
            </a:r>
          </a:p>
          <a:p>
            <a:endParaRPr lang="en-US" sz="2000" b="1" dirty="0"/>
          </a:p>
          <a:p>
            <a:pPr algn="ctr"/>
            <a:r>
              <a:rPr lang="en-US" sz="2800" b="1" dirty="0">
                <a:solidFill>
                  <a:srgbClr val="FF0000"/>
                </a:solidFill>
              </a:rPr>
              <a:t>ORGANIZATION NAME </a:t>
            </a:r>
            <a:r>
              <a:rPr lang="en-US" sz="2800" b="1" dirty="0"/>
              <a:t>Announces </a:t>
            </a:r>
            <a:r>
              <a:rPr lang="en-US" sz="2800" b="1" dirty="0">
                <a:solidFill>
                  <a:srgbClr val="FF0000"/>
                </a:solidFill>
              </a:rPr>
              <a:t>SPONSORSHIP </a:t>
            </a:r>
            <a:r>
              <a:rPr lang="en-US" sz="2800" b="1">
                <a:solidFill>
                  <a:srgbClr val="FF0000"/>
                </a:solidFill>
              </a:rPr>
              <a:t>TYPE </a:t>
            </a:r>
            <a:r>
              <a:rPr lang="en-US" sz="2800" b="1"/>
              <a:t>at </a:t>
            </a:r>
            <a:r>
              <a:rPr lang="en-US" sz="2800" b="1" dirty="0"/>
              <a:t>the</a:t>
            </a:r>
          </a:p>
          <a:p>
            <a:pPr algn="ctr"/>
            <a:r>
              <a:rPr lang="en-US" sz="2800" b="1" dirty="0"/>
              <a:t> Heart Failure Society of America Annual Scientific Meeting 2021</a:t>
            </a:r>
            <a:endParaRPr lang="en-US" sz="2800" dirty="0"/>
          </a:p>
          <a:p>
            <a:r>
              <a:rPr lang="en-US" sz="2000" b="1" dirty="0"/>
              <a:t> </a:t>
            </a:r>
            <a:endParaRPr lang="en-US" sz="2000" dirty="0"/>
          </a:p>
          <a:p>
            <a:r>
              <a:rPr lang="en-US" b="1" dirty="0">
                <a:solidFill>
                  <a:srgbClr val="FF0000"/>
                </a:solidFill>
              </a:rPr>
              <a:t>CITY, STATE (DATE)</a:t>
            </a:r>
            <a:r>
              <a:rPr lang="en-US" b="1" dirty="0"/>
              <a:t> </a:t>
            </a:r>
            <a:r>
              <a:rPr lang="en-US" dirty="0"/>
              <a:t>-</a:t>
            </a:r>
            <a:r>
              <a:rPr lang="en-US" b="1" dirty="0"/>
              <a:t> </a:t>
            </a:r>
            <a:r>
              <a:rPr lang="en-US" b="1" dirty="0">
                <a:solidFill>
                  <a:srgbClr val="FF0000"/>
                </a:solidFill>
              </a:rPr>
              <a:t>ORGANIZATION NAME , COMPANY BOILERPLATE, </a:t>
            </a:r>
            <a:r>
              <a:rPr lang="en-US" dirty="0"/>
              <a:t>today announced its </a:t>
            </a:r>
            <a:r>
              <a:rPr lang="en-US" b="1" dirty="0">
                <a:solidFill>
                  <a:srgbClr val="FF0000"/>
                </a:solidFill>
              </a:rPr>
              <a:t>SPONSORSHIP TYPE </a:t>
            </a:r>
            <a:r>
              <a:rPr lang="en-US" dirty="0"/>
              <a:t>at the Heart Failure Society of America (HFSA) Annual Scientific Meeting (ASM) 2021, which will bring together the world’s leading experts in heart failure from </a:t>
            </a:r>
            <a:r>
              <a:rPr lang="en-US" b="1" dirty="0"/>
              <a:t>September 10-13, 2021</a:t>
            </a:r>
            <a:r>
              <a:rPr lang="en-US" dirty="0"/>
              <a:t>. This year’s ASM provides an exciting hybrid format – attendees can safely participate either in-person at the Gaylord Rockies in Denver, Colorado or live virtually from all across the globe.</a:t>
            </a:r>
          </a:p>
          <a:p>
            <a:endParaRPr lang="en-US" dirty="0"/>
          </a:p>
          <a:p>
            <a:r>
              <a:rPr lang="en-US" dirty="0"/>
              <a:t>As the </a:t>
            </a:r>
            <a:r>
              <a:rPr lang="en-US" b="1" dirty="0">
                <a:solidFill>
                  <a:srgbClr val="FF0000"/>
                </a:solidFill>
              </a:rPr>
              <a:t>SPONSOR TYPE</a:t>
            </a:r>
            <a:r>
              <a:rPr lang="en-US" dirty="0"/>
              <a:t>, </a:t>
            </a:r>
            <a:r>
              <a:rPr lang="en-US" b="1" dirty="0">
                <a:solidFill>
                  <a:srgbClr val="FF0000"/>
                </a:solidFill>
              </a:rPr>
              <a:t>ORGANIZATION NAME </a:t>
            </a:r>
            <a:r>
              <a:rPr lang="en-US" dirty="0"/>
              <a:t>will </a:t>
            </a:r>
            <a:r>
              <a:rPr lang="en-US" b="1" dirty="0">
                <a:solidFill>
                  <a:srgbClr val="FF0000"/>
                </a:solidFill>
              </a:rPr>
              <a:t>INSERT SPONSORSHIP DETAILS </a:t>
            </a:r>
            <a:r>
              <a:rPr lang="en-US" dirty="0"/>
              <a:t>during ASM 2021. </a:t>
            </a:r>
          </a:p>
          <a:p>
            <a:r>
              <a:rPr lang="en-US" dirty="0"/>
              <a:t>The world’s heart failure teams gather together at the HFSA Annual Scientific Meeting to immerse themselves in the latest science, research and practical management, while taking advantage of opportunities to connect with colleagues at networking events, in the exhibit hall and during much-anticipated award ceremonies.</a:t>
            </a:r>
          </a:p>
          <a:p>
            <a:endParaRPr lang="en-US" dirty="0"/>
          </a:p>
          <a:p>
            <a:r>
              <a:rPr lang="en-US" b="1" dirty="0">
                <a:solidFill>
                  <a:srgbClr val="FF0000"/>
                </a:solidFill>
              </a:rPr>
              <a:t>QUOTE FROM ORGANZIATION LEADERSHIP ABOUT THE IMPORTANCE/RELEVANCE OF THE SPONSORSHIP.</a:t>
            </a:r>
            <a:r>
              <a:rPr lang="en-US" dirty="0"/>
              <a:t> </a:t>
            </a:r>
          </a:p>
          <a:p>
            <a:r>
              <a:rPr lang="en-US" dirty="0"/>
              <a:t>Follow </a:t>
            </a:r>
            <a:r>
              <a:rPr lang="en-US" b="1" dirty="0">
                <a:solidFill>
                  <a:srgbClr val="FF0000"/>
                </a:solidFill>
              </a:rPr>
              <a:t>ORGANIZATION NAME </a:t>
            </a:r>
            <a:r>
              <a:rPr lang="en-US" dirty="0"/>
              <a:t>on Twitter via </a:t>
            </a:r>
            <a:r>
              <a:rPr lang="en-US" b="1" dirty="0">
                <a:solidFill>
                  <a:srgbClr val="FF0000"/>
                </a:solidFill>
              </a:rPr>
              <a:t>YOUR HASHTAG</a:t>
            </a:r>
            <a:r>
              <a:rPr lang="en-US" dirty="0"/>
              <a:t> and the HFSA ASM via </a:t>
            </a:r>
            <a:r>
              <a:rPr lang="en-US" b="1" dirty="0"/>
              <a:t>#HFSA2021</a:t>
            </a:r>
            <a:r>
              <a:rPr lang="en-US" dirty="0"/>
              <a:t>.</a:t>
            </a:r>
          </a:p>
          <a:p>
            <a:endParaRPr lang="en-US" dirty="0"/>
          </a:p>
          <a:p>
            <a:r>
              <a:rPr lang="en-US" sz="1800" b="1" dirty="0"/>
              <a:t>About the Heart Failure Society of America</a:t>
            </a:r>
            <a:r>
              <a:rPr lang="en-US" sz="1800" dirty="0"/>
              <a:t>. The Heart Failure Society of America, Inc. (HFSA) represents the first organized effort by heart failure experts from the Americas to provide a forum for all those interested in heart function, heart failure, and congestive heart failure (CHF) research and patient care. The mission of HFSA is to provide a platform to improve and expand heart failure care through collaboration, education, innovation, research, and advocacy. HFSA members include physicians, scientists, nurses, nurse practitioners, pharmacists, trainees, other healthcare workers and patients. For more information about the HFSA Annual Scientific Meeting, visit </a:t>
            </a:r>
            <a:r>
              <a:rPr lang="en-US" sz="1800" dirty="0">
                <a:hlinkClick r:id="rId2"/>
              </a:rPr>
              <a:t>HFSA.org/HFSA2021</a:t>
            </a:r>
            <a:endParaRPr lang="en-US" sz="1800" dirty="0"/>
          </a:p>
          <a:p>
            <a:endParaRPr lang="en-US" dirty="0"/>
          </a:p>
        </p:txBody>
      </p:sp>
    </p:spTree>
    <p:extLst>
      <p:ext uri="{BB962C8B-B14F-4D97-AF65-F5344CB8AC3E}">
        <p14:creationId xmlns:p14="http://schemas.microsoft.com/office/powerpoint/2010/main" val="191224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5439"/>
            <a:ext cx="10822757" cy="1325563"/>
          </a:xfrm>
        </p:spPr>
        <p:txBody>
          <a:bodyPr>
            <a:normAutofit/>
          </a:bodyPr>
          <a:lstStyle/>
          <a:p>
            <a:r>
              <a:rPr lang="en-US" sz="3500" dirty="0"/>
              <a:t>Sample Press Release – ASM Exhibitor</a:t>
            </a:r>
          </a:p>
        </p:txBody>
      </p:sp>
      <p:sp>
        <p:nvSpPr>
          <p:cNvPr id="3" name="Content Placeholder 2"/>
          <p:cNvSpPr>
            <a:spLocks noGrp="1"/>
          </p:cNvSpPr>
          <p:nvPr>
            <p:ph idx="1"/>
          </p:nvPr>
        </p:nvSpPr>
        <p:spPr>
          <a:xfrm>
            <a:off x="1338471" y="1215921"/>
            <a:ext cx="10667999" cy="4825241"/>
          </a:xfrm>
        </p:spPr>
        <p:txBody>
          <a:bodyPr>
            <a:normAutofit fontScale="25000" lnSpcReduction="20000"/>
          </a:bodyPr>
          <a:lstStyle/>
          <a:p>
            <a:r>
              <a:rPr lang="en-US" sz="4300" b="1" dirty="0"/>
              <a:t>FOR IMMEDIATE RELEASE</a:t>
            </a:r>
          </a:p>
          <a:p>
            <a:endParaRPr lang="en-US" sz="4300" b="1" dirty="0"/>
          </a:p>
          <a:p>
            <a:pPr algn="ctr"/>
            <a:r>
              <a:rPr lang="en-US" sz="5600" b="1" dirty="0">
                <a:solidFill>
                  <a:srgbClr val="FF0000"/>
                </a:solidFill>
              </a:rPr>
              <a:t>ORGANIZATION NAME </a:t>
            </a:r>
            <a:r>
              <a:rPr lang="en-US" sz="5600" b="1" dirty="0"/>
              <a:t>to Exhibit at the</a:t>
            </a:r>
          </a:p>
          <a:p>
            <a:pPr algn="ctr"/>
            <a:r>
              <a:rPr lang="en-US" sz="5600" b="1" dirty="0"/>
              <a:t> Heart Failure Society of America Annual Scientific Meeting 2021</a:t>
            </a:r>
          </a:p>
          <a:p>
            <a:pPr algn="ctr"/>
            <a:endParaRPr lang="en-US" sz="5600" b="1" dirty="0"/>
          </a:p>
          <a:p>
            <a:pPr algn="ctr"/>
            <a:r>
              <a:rPr lang="en-US" sz="5600" b="1" i="1" dirty="0">
                <a:solidFill>
                  <a:srgbClr val="FF0000"/>
                </a:solidFill>
              </a:rPr>
              <a:t>ORGANIZATION NAME </a:t>
            </a:r>
            <a:r>
              <a:rPr lang="en-US" sz="5600" i="1" dirty="0"/>
              <a:t>to Showcase </a:t>
            </a:r>
            <a:r>
              <a:rPr lang="en-US" sz="5600" b="1" i="1" dirty="0">
                <a:solidFill>
                  <a:srgbClr val="FF0000"/>
                </a:solidFill>
              </a:rPr>
              <a:t>TECHNOLOGY, INITIATIVE OR SOLUTION </a:t>
            </a:r>
            <a:r>
              <a:rPr lang="en-US" sz="5600" i="1" dirty="0"/>
              <a:t>in</a:t>
            </a:r>
            <a:r>
              <a:rPr lang="en-US" sz="5600" b="1" i="1" dirty="0">
                <a:solidFill>
                  <a:srgbClr val="FF0000"/>
                </a:solidFill>
              </a:rPr>
              <a:t> BOOTH NUMBER</a:t>
            </a:r>
          </a:p>
          <a:p>
            <a:pPr algn="ctr"/>
            <a:r>
              <a:rPr lang="en-US" sz="5600" b="1" dirty="0"/>
              <a:t> </a:t>
            </a:r>
            <a:endParaRPr lang="en-US" sz="5600" dirty="0"/>
          </a:p>
          <a:p>
            <a:r>
              <a:rPr lang="en-US" sz="5600" b="1" dirty="0">
                <a:solidFill>
                  <a:srgbClr val="FF0000"/>
                </a:solidFill>
              </a:rPr>
              <a:t>CITY, STATE (DATE)</a:t>
            </a:r>
            <a:r>
              <a:rPr lang="en-US" sz="5600" b="1" dirty="0"/>
              <a:t> </a:t>
            </a:r>
            <a:r>
              <a:rPr lang="en-US" sz="5600" dirty="0"/>
              <a:t>-</a:t>
            </a:r>
            <a:r>
              <a:rPr lang="en-US" sz="5600" b="1" dirty="0"/>
              <a:t> </a:t>
            </a:r>
            <a:r>
              <a:rPr lang="en-US" sz="5600" b="1" dirty="0">
                <a:solidFill>
                  <a:srgbClr val="FF0000"/>
                </a:solidFill>
              </a:rPr>
              <a:t>ORGANIZATION NAME , COMPANY BOILERPLATE, </a:t>
            </a:r>
            <a:r>
              <a:rPr lang="en-US" sz="5600" dirty="0"/>
              <a:t>today announced it will exhibit</a:t>
            </a:r>
            <a:r>
              <a:rPr lang="en-US" sz="5600" b="1" dirty="0">
                <a:solidFill>
                  <a:srgbClr val="FF0000"/>
                </a:solidFill>
              </a:rPr>
              <a:t> </a:t>
            </a:r>
            <a:r>
              <a:rPr lang="en-US" sz="5600" dirty="0"/>
              <a:t>at the Heart Failure Society of America (HFSA) Annual Scientific Meeting (ASM) 2021 – which will bring together the world’s leading experts in heart failure from </a:t>
            </a:r>
            <a:r>
              <a:rPr lang="en-US" sz="5600" b="1" dirty="0"/>
              <a:t>September 10-13, 2021</a:t>
            </a:r>
            <a:r>
              <a:rPr lang="en-US" sz="5600" dirty="0"/>
              <a:t>. This year’s ASM provides an exciting hybrid format – attendees can safely participate either in-person at the Gaylord Rockies in Denver, Colorado or live virtually from all across the globe.</a:t>
            </a:r>
          </a:p>
          <a:p>
            <a:endParaRPr lang="en-US" sz="5600" dirty="0"/>
          </a:p>
          <a:p>
            <a:r>
              <a:rPr lang="en-US" sz="5600" b="1" dirty="0">
                <a:solidFill>
                  <a:srgbClr val="FF0000"/>
                </a:solidFill>
              </a:rPr>
              <a:t>ORGANIZATION NAME </a:t>
            </a:r>
            <a:r>
              <a:rPr lang="en-US" sz="5600" dirty="0"/>
              <a:t>will deliver a dynamic exhibit space during ASM 2021. </a:t>
            </a:r>
            <a:r>
              <a:rPr lang="en-US" sz="5600" b="1" dirty="0">
                <a:solidFill>
                  <a:srgbClr val="FF0000"/>
                </a:solidFill>
              </a:rPr>
              <a:t>INSERT EXHIBIT DETAILS AND BOOTH NUMBER. </a:t>
            </a:r>
            <a:r>
              <a:rPr lang="en-US" sz="5600" dirty="0"/>
              <a:t>The ASM Exhibit Hall will be open during the following hours:</a:t>
            </a:r>
          </a:p>
          <a:p>
            <a:pPr lvl="1" fontAlgn="t"/>
            <a:r>
              <a:rPr lang="en-US" sz="4400" dirty="0"/>
              <a:t>Friday, September 10 from 6:00 PM – 7:30 PM</a:t>
            </a:r>
          </a:p>
          <a:p>
            <a:pPr lvl="1" fontAlgn="t"/>
            <a:r>
              <a:rPr lang="en-US" sz="4400" dirty="0"/>
              <a:t>Saturday, September 11 from 11:30 AM – 2:30 PM and 4:30 PM – 7:30 PM</a:t>
            </a:r>
          </a:p>
          <a:p>
            <a:pPr lvl="1"/>
            <a:r>
              <a:rPr lang="en-US" sz="4400" dirty="0"/>
              <a:t>Sunday, September 12 from 9:30 AM – 1:30 PM</a:t>
            </a:r>
          </a:p>
          <a:p>
            <a:pPr lvl="1"/>
            <a:endParaRPr lang="en-US" sz="4400" dirty="0"/>
          </a:p>
          <a:p>
            <a:r>
              <a:rPr lang="en-US" sz="5600" dirty="0"/>
              <a:t>The world’s heart failure teams gather together at the HFSA Annual Scientific Meeting to immerse themselves in the latest science, research and practical management, while taking advantage of opportunities to connect with colleagues and friends at networking events, in the exhibit hall and during much-anticipated award ceremonies.</a:t>
            </a:r>
          </a:p>
          <a:p>
            <a:endParaRPr lang="en-US" sz="5600" dirty="0"/>
          </a:p>
          <a:p>
            <a:r>
              <a:rPr lang="en-US" sz="5600" b="1" dirty="0">
                <a:solidFill>
                  <a:srgbClr val="FF0000"/>
                </a:solidFill>
              </a:rPr>
              <a:t>QUOTE FROM ORGANZIATION LEADERSHIP ABOUT THE IMPORTANCE OF PARTICIPATING IN THE HFSA ASM.</a:t>
            </a:r>
            <a:r>
              <a:rPr lang="en-US" sz="5600" dirty="0"/>
              <a:t> </a:t>
            </a:r>
          </a:p>
          <a:p>
            <a:r>
              <a:rPr lang="en-US" sz="5600" dirty="0"/>
              <a:t>Follow </a:t>
            </a:r>
            <a:r>
              <a:rPr lang="en-US" sz="5600" b="1" dirty="0">
                <a:solidFill>
                  <a:srgbClr val="FF0000"/>
                </a:solidFill>
              </a:rPr>
              <a:t>ORGANIZATION NAME </a:t>
            </a:r>
            <a:r>
              <a:rPr lang="en-US" sz="5600" dirty="0"/>
              <a:t>on Twitter via </a:t>
            </a:r>
            <a:r>
              <a:rPr lang="en-US" sz="5600" b="1" dirty="0">
                <a:solidFill>
                  <a:srgbClr val="FF0000"/>
                </a:solidFill>
              </a:rPr>
              <a:t>YOUR HASHTAG</a:t>
            </a:r>
            <a:r>
              <a:rPr lang="en-US" sz="5600" dirty="0"/>
              <a:t> and the HFSA ASM via </a:t>
            </a:r>
            <a:r>
              <a:rPr lang="en-US" sz="5600" b="1" dirty="0"/>
              <a:t>#HFSA2021</a:t>
            </a:r>
            <a:r>
              <a:rPr lang="en-US" sz="5600" dirty="0"/>
              <a:t>.</a:t>
            </a:r>
          </a:p>
          <a:p>
            <a:endParaRPr lang="en-US" sz="4900" dirty="0"/>
          </a:p>
          <a:p>
            <a:r>
              <a:rPr lang="en-US" sz="4000" b="1" dirty="0"/>
              <a:t>About the Heart Failure Society of America</a:t>
            </a:r>
            <a:r>
              <a:rPr lang="en-US" sz="4000" dirty="0"/>
              <a:t>. The Heart Failure Society of America, Inc. (HFSA) represents the first organized effort by heart failure experts from the Americas to provide a forum for all those interested in heart function, heart failure, and congestive heart failure (CHF) research and patient care. The mission of HFSA is to provide a platform to improve and expand heart failure care through collaboration, education, innovation, research, and advocacy. HFSA members include physicians, scientists, nurses, nurse practitioners, pharmacists, trainees, other healthcare workers and patients. For more information about the HFSA Annual Scientific Meeting, visit </a:t>
            </a:r>
            <a:r>
              <a:rPr lang="en-US" sz="4000" dirty="0">
                <a:hlinkClick r:id="rId2"/>
              </a:rPr>
              <a:t>HFSA.org/HFSA2021</a:t>
            </a:r>
            <a:endParaRPr lang="en-US" sz="4000" dirty="0"/>
          </a:p>
        </p:txBody>
      </p:sp>
    </p:spTree>
    <p:extLst>
      <p:ext uri="{BB962C8B-B14F-4D97-AF65-F5344CB8AC3E}">
        <p14:creationId xmlns:p14="http://schemas.microsoft.com/office/powerpoint/2010/main" val="36345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ASM 2021 Promotional Flier</a:t>
            </a:r>
          </a:p>
        </p:txBody>
      </p:sp>
      <p:sp>
        <p:nvSpPr>
          <p:cNvPr id="3" name="Content Placeholder 2"/>
          <p:cNvSpPr>
            <a:spLocks noGrp="1"/>
          </p:cNvSpPr>
          <p:nvPr>
            <p:ph idx="1"/>
          </p:nvPr>
        </p:nvSpPr>
        <p:spPr>
          <a:xfrm>
            <a:off x="838200" y="1825625"/>
            <a:ext cx="5019261" cy="4351338"/>
          </a:xfrm>
        </p:spPr>
        <p:txBody>
          <a:bodyPr/>
          <a:lstStyle/>
          <a:p>
            <a:r>
              <a:rPr lang="en-US" dirty="0">
                <a:latin typeface="HelveticaNeue"/>
              </a:rPr>
              <a:t>Download a shareable ASM flier at:</a:t>
            </a:r>
          </a:p>
          <a:p>
            <a:endParaRPr lang="en-US" dirty="0">
              <a:latin typeface="HelveticaNeue"/>
            </a:endParaRPr>
          </a:p>
          <a:p>
            <a:pPr algn="ctr"/>
            <a:r>
              <a:rPr lang="en-US" b="1" dirty="0">
                <a:solidFill>
                  <a:schemeClr val="accent6">
                    <a:lumMod val="75000"/>
                  </a:schemeClr>
                </a:solidFill>
                <a:latin typeface="HelveticaNeue"/>
                <a:hlinkClick r:id="rId2"/>
              </a:rPr>
              <a:t>https://hfsa.org/sites/default/files/2021-06/HFSA2021%20Promo%20Flyer%20-%20July%202021.pdf</a:t>
            </a:r>
            <a:r>
              <a:rPr lang="en-US" b="1" dirty="0">
                <a:solidFill>
                  <a:schemeClr val="accent6">
                    <a:lumMod val="75000"/>
                  </a:schemeClr>
                </a:solidFill>
                <a:latin typeface="HelveticaNeue"/>
              </a:rPr>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266" y="1364975"/>
            <a:ext cx="3608177" cy="4669405"/>
          </a:xfrm>
          <a:prstGeom prst="rect">
            <a:avLst/>
          </a:prstGeom>
          <a:ln>
            <a:solidFill>
              <a:schemeClr val="accent1"/>
            </a:solidFill>
          </a:ln>
        </p:spPr>
      </p:pic>
    </p:spTree>
    <p:extLst>
      <p:ext uri="{BB962C8B-B14F-4D97-AF65-F5344CB8AC3E}">
        <p14:creationId xmlns:p14="http://schemas.microsoft.com/office/powerpoint/2010/main" val="80040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Forget to Register To Attend</a:t>
            </a:r>
          </a:p>
        </p:txBody>
      </p:sp>
      <p:sp>
        <p:nvSpPr>
          <p:cNvPr id="3" name="Content Placeholder 2"/>
          <p:cNvSpPr>
            <a:spLocks noGrp="1"/>
          </p:cNvSpPr>
          <p:nvPr>
            <p:ph idx="1"/>
          </p:nvPr>
        </p:nvSpPr>
        <p:spPr>
          <a:xfrm>
            <a:off x="838200" y="1825625"/>
            <a:ext cx="5138530" cy="2945158"/>
          </a:xfrm>
        </p:spPr>
        <p:txBody>
          <a:bodyPr>
            <a:normAutofit/>
          </a:bodyPr>
          <a:lstStyle/>
          <a:p>
            <a:r>
              <a:rPr lang="en-US" dirty="0"/>
              <a:t>Go to </a:t>
            </a:r>
            <a:r>
              <a:rPr lang="en-US" dirty="0">
                <a:hlinkClick r:id="rId2"/>
              </a:rPr>
              <a:t>HFSA.org/HFSA2021</a:t>
            </a:r>
            <a:r>
              <a:rPr lang="en-US" dirty="0"/>
              <a:t> to register yourself and your team.</a:t>
            </a:r>
          </a:p>
          <a:p>
            <a:endParaRPr lang="en-US" dirty="0"/>
          </a:p>
          <a:p>
            <a:r>
              <a:rPr lang="en-US" dirty="0"/>
              <a:t>Encourage your colleagues and friends to join you in beautiful Denver, CO!</a:t>
            </a:r>
          </a:p>
        </p:txBody>
      </p:sp>
      <p:pic>
        <p:nvPicPr>
          <p:cNvPr id="4" name="Picture 3" descr="enver Mountain Parks | VISIT DENV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3566" y="1825625"/>
            <a:ext cx="4996069" cy="2845256"/>
          </a:xfrm>
          <a:prstGeom prst="rect">
            <a:avLst/>
          </a:prstGeom>
          <a:noFill/>
          <a:ln>
            <a:noFill/>
          </a:ln>
        </p:spPr>
      </p:pic>
    </p:spTree>
    <p:extLst>
      <p:ext uri="{BB962C8B-B14F-4D97-AF65-F5344CB8AC3E}">
        <p14:creationId xmlns:p14="http://schemas.microsoft.com/office/powerpoint/2010/main" val="148263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DF30E-9EF4-1D46-B038-80D514BB3965}"/>
              </a:ext>
            </a:extLst>
          </p:cNvPr>
          <p:cNvSpPr>
            <a:spLocks noGrp="1"/>
          </p:cNvSpPr>
          <p:nvPr>
            <p:ph type="title"/>
          </p:nvPr>
        </p:nvSpPr>
        <p:spPr>
          <a:xfrm>
            <a:off x="838200" y="233147"/>
            <a:ext cx="10515600" cy="1325563"/>
          </a:xfrm>
        </p:spPr>
        <p:txBody>
          <a:bodyPr>
            <a:normAutofit/>
          </a:bodyPr>
          <a:lstStyle/>
          <a:p>
            <a:r>
              <a:rPr lang="en-US" sz="4000" dirty="0"/>
              <a:t>Thank you Sponsors &amp; Exhibitors!</a:t>
            </a:r>
          </a:p>
        </p:txBody>
      </p:sp>
      <p:sp>
        <p:nvSpPr>
          <p:cNvPr id="3" name="Content Placeholder 2">
            <a:extLst>
              <a:ext uri="{FF2B5EF4-FFF2-40B4-BE49-F238E27FC236}">
                <a16:creationId xmlns:a16="http://schemas.microsoft.com/office/drawing/2014/main" id="{029EF908-0112-B947-B4D5-26301A099C1B}"/>
              </a:ext>
            </a:extLst>
          </p:cNvPr>
          <p:cNvSpPr>
            <a:spLocks noGrp="1"/>
          </p:cNvSpPr>
          <p:nvPr>
            <p:ph idx="1"/>
          </p:nvPr>
        </p:nvSpPr>
        <p:spPr>
          <a:xfrm>
            <a:off x="1447800" y="1435481"/>
            <a:ext cx="10515600" cy="4351338"/>
          </a:xfrm>
        </p:spPr>
        <p:txBody>
          <a:bodyPr>
            <a:normAutofit fontScale="85000" lnSpcReduction="20000"/>
          </a:bodyPr>
          <a:lstStyle/>
          <a:p>
            <a:pPr lvl="0"/>
            <a:r>
              <a:rPr lang="en-US" dirty="0"/>
              <a:t>The HFSA Annual Scientific Meeting (ASM) is the best venue in the field of heart failure to showcase your company’s products/services and expand your brand visibility. </a:t>
            </a:r>
          </a:p>
          <a:p>
            <a:pPr lvl="0"/>
            <a:endParaRPr lang="en-US" dirty="0"/>
          </a:p>
          <a:p>
            <a:pPr lvl="0"/>
            <a:r>
              <a:rPr lang="en-US" dirty="0"/>
              <a:t>This year’s exciting hybrid meeting offers attendees the best of both formats – the ability to safely join us in-person in Denver, CO along with live-stream and </a:t>
            </a:r>
            <a:r>
              <a:rPr lang="en-US" dirty="0" err="1"/>
              <a:t>OnDemand</a:t>
            </a:r>
            <a:r>
              <a:rPr lang="en-US" dirty="0"/>
              <a:t> options that allow virtual participation from all across the world.</a:t>
            </a:r>
          </a:p>
          <a:p>
            <a:pPr lvl="0"/>
            <a:endParaRPr lang="en-US" dirty="0"/>
          </a:p>
          <a:p>
            <a:r>
              <a:rPr lang="en-US" b="1" dirty="0"/>
              <a:t>HFSA sponsors and exhibitors, like you, make pivotal contributions to further heart failure education and training for medical professionals all across the globe.</a:t>
            </a:r>
          </a:p>
          <a:p>
            <a:pPr lvl="0">
              <a:defRPr/>
            </a:pPr>
            <a:endParaRPr lang="en-US" dirty="0"/>
          </a:p>
          <a:p>
            <a:pPr lvl="0">
              <a:defRPr/>
            </a:pPr>
            <a:r>
              <a:rPr lang="en-US" b="1" dirty="0"/>
              <a:t>We rely not only on your support and participation, we also ask that your organization promote your great work to advance this important event and medical specialty.</a:t>
            </a:r>
          </a:p>
          <a:p>
            <a:pPr lvl="0">
              <a:defRPr/>
            </a:pPr>
            <a:endParaRPr lang="en-US" b="1" dirty="0"/>
          </a:p>
          <a:p>
            <a:pPr lvl="0">
              <a:defRPr/>
            </a:pPr>
            <a:r>
              <a:rPr lang="en-US" dirty="0"/>
              <a:t>This toolkit provides a variety of resources your organization can leverage to help promote your important support and participation at the ASM.</a:t>
            </a:r>
          </a:p>
          <a:p>
            <a:endParaRPr lang="en-US" dirty="0"/>
          </a:p>
        </p:txBody>
      </p:sp>
    </p:spTree>
    <p:extLst>
      <p:ext uri="{BB962C8B-B14F-4D97-AF65-F5344CB8AC3E}">
        <p14:creationId xmlns:p14="http://schemas.microsoft.com/office/powerpoint/2010/main" val="16601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C52A-9D17-DB44-B9D4-154C37362F7F}"/>
              </a:ext>
            </a:extLst>
          </p:cNvPr>
          <p:cNvSpPr>
            <a:spLocks noGrp="1"/>
          </p:cNvSpPr>
          <p:nvPr>
            <p:ph type="title"/>
          </p:nvPr>
        </p:nvSpPr>
        <p:spPr/>
        <p:txBody>
          <a:bodyPr>
            <a:noAutofit/>
          </a:bodyPr>
          <a:lstStyle/>
          <a:p>
            <a:r>
              <a:rPr lang="en-US" sz="3500" dirty="0"/>
              <a:t>Top 4 Things You Can Do To Promote Your Participation in ASM 2021:</a:t>
            </a:r>
          </a:p>
        </p:txBody>
      </p:sp>
      <p:sp>
        <p:nvSpPr>
          <p:cNvPr id="3" name="Content Placeholder 2">
            <a:extLst>
              <a:ext uri="{FF2B5EF4-FFF2-40B4-BE49-F238E27FC236}">
                <a16:creationId xmlns:a16="http://schemas.microsoft.com/office/drawing/2014/main" id="{18A1B266-EBDE-BC4C-B9BF-7988C2F69201}"/>
              </a:ext>
            </a:extLst>
          </p:cNvPr>
          <p:cNvSpPr>
            <a:spLocks noGrp="1"/>
          </p:cNvSpPr>
          <p:nvPr>
            <p:ph idx="1"/>
          </p:nvPr>
        </p:nvSpPr>
        <p:spPr/>
        <p:txBody>
          <a:bodyPr>
            <a:normAutofit/>
          </a:bodyPr>
          <a:lstStyle/>
          <a:p>
            <a:pPr marL="514350" indent="-514350">
              <a:buFont typeface="+mj-lt"/>
              <a:buAutoNum type="arabicParenR"/>
            </a:pPr>
            <a:r>
              <a:rPr lang="en-US" dirty="0"/>
              <a:t>Plan to share a consistent drumbeat of </a:t>
            </a:r>
            <a:r>
              <a:rPr lang="en-US" dirty="0">
                <a:solidFill>
                  <a:srgbClr val="C00000"/>
                </a:solidFill>
              </a:rPr>
              <a:t>social media </a:t>
            </a:r>
            <a:r>
              <a:rPr lang="en-US" dirty="0"/>
              <a:t>posts leading up to and during the ASM.</a:t>
            </a:r>
          </a:p>
          <a:p>
            <a:pPr marL="514350" indent="-514350">
              <a:buFont typeface="+mj-lt"/>
              <a:buAutoNum type="arabicParenR"/>
            </a:pPr>
            <a:r>
              <a:rPr lang="en-US" dirty="0"/>
              <a:t>Send out a </a:t>
            </a:r>
            <a:r>
              <a:rPr lang="en-US" dirty="0">
                <a:solidFill>
                  <a:srgbClr val="C00000"/>
                </a:solidFill>
              </a:rPr>
              <a:t>press release </a:t>
            </a:r>
            <a:r>
              <a:rPr lang="en-US" dirty="0"/>
              <a:t>about your ASM sponsorship or exhibit.</a:t>
            </a:r>
          </a:p>
          <a:p>
            <a:pPr marL="514350" indent="-514350">
              <a:buFont typeface="+mj-lt"/>
              <a:buAutoNum type="arabicParenR"/>
            </a:pPr>
            <a:r>
              <a:rPr lang="en-US" dirty="0"/>
              <a:t>Share ASM </a:t>
            </a:r>
            <a:r>
              <a:rPr lang="en-US" dirty="0">
                <a:solidFill>
                  <a:srgbClr val="C00000"/>
                </a:solidFill>
              </a:rPr>
              <a:t>promotional fliers </a:t>
            </a:r>
            <a:r>
              <a:rPr lang="en-US" dirty="0"/>
              <a:t>widely with colleagues and contacts.</a:t>
            </a:r>
          </a:p>
          <a:p>
            <a:pPr marL="514350" indent="-514350">
              <a:buFont typeface="+mj-lt"/>
              <a:buAutoNum type="arabicParenR"/>
            </a:pPr>
            <a:r>
              <a:rPr lang="en-US" dirty="0"/>
              <a:t>Encourage your colleagues and friends to join you in </a:t>
            </a:r>
            <a:r>
              <a:rPr lang="en-US" dirty="0">
                <a:solidFill>
                  <a:srgbClr val="C00000"/>
                </a:solidFill>
              </a:rPr>
              <a:t>registering to attend </a:t>
            </a:r>
            <a:r>
              <a:rPr lang="en-US" dirty="0"/>
              <a:t>the ASM.</a:t>
            </a:r>
            <a:endParaRPr lang="en-US" i="1" dirty="0"/>
          </a:p>
        </p:txBody>
      </p:sp>
    </p:spTree>
    <p:extLst>
      <p:ext uri="{BB962C8B-B14F-4D97-AF65-F5344CB8AC3E}">
        <p14:creationId xmlns:p14="http://schemas.microsoft.com/office/powerpoint/2010/main" val="3079890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HFSA ASM Helpful Rules of Thumb</a:t>
            </a:r>
          </a:p>
        </p:txBody>
      </p:sp>
      <p:sp>
        <p:nvSpPr>
          <p:cNvPr id="3" name="Content Placeholder 2"/>
          <p:cNvSpPr>
            <a:spLocks noGrp="1"/>
          </p:cNvSpPr>
          <p:nvPr>
            <p:ph idx="1"/>
          </p:nvPr>
        </p:nvSpPr>
        <p:spPr>
          <a:xfrm>
            <a:off x="1130808" y="1511808"/>
            <a:ext cx="10515600" cy="4677347"/>
          </a:xfrm>
        </p:spPr>
        <p:txBody>
          <a:bodyPr>
            <a:normAutofit fontScale="85000" lnSpcReduction="20000"/>
          </a:bodyPr>
          <a:lstStyle/>
          <a:p>
            <a:r>
              <a:rPr lang="en-US" dirty="0">
                <a:solidFill>
                  <a:srgbClr val="FF0000"/>
                </a:solidFill>
              </a:rPr>
              <a:t>DO </a:t>
            </a:r>
            <a:r>
              <a:rPr lang="en-US" dirty="0"/>
              <a:t>promote and reference that you will be in attendance at the HFSA Annual Scientific Meeting (ASM).</a:t>
            </a:r>
          </a:p>
          <a:p>
            <a:r>
              <a:rPr lang="en-US" dirty="0">
                <a:solidFill>
                  <a:srgbClr val="FF0000"/>
                </a:solidFill>
              </a:rPr>
              <a:t>DON’T</a:t>
            </a:r>
            <a:r>
              <a:rPr lang="en-US" dirty="0"/>
              <a:t> welcome HFSA ASM attendees in your social media posts.</a:t>
            </a:r>
          </a:p>
          <a:p>
            <a:r>
              <a:rPr lang="en-US" dirty="0">
                <a:solidFill>
                  <a:srgbClr val="FF0000"/>
                </a:solidFill>
              </a:rPr>
              <a:t>DON’T </a:t>
            </a:r>
            <a:r>
              <a:rPr lang="en-US" dirty="0"/>
              <a:t>capture, transmit, or redistribute data presented at the meeting – this may preclude its later publication in a scientific journal. Adhere to journal embargo policies and do not jeopardize your colleagues’ work.</a:t>
            </a:r>
          </a:p>
          <a:p>
            <a:r>
              <a:rPr lang="en-US" dirty="0">
                <a:solidFill>
                  <a:srgbClr val="FF0000"/>
                </a:solidFill>
              </a:rPr>
              <a:t>DON’T</a:t>
            </a:r>
            <a:r>
              <a:rPr lang="en-US" dirty="0"/>
              <a:t> post copyrighted or trademarked material or material protected by other intellectual property rights.</a:t>
            </a:r>
          </a:p>
          <a:p>
            <a:r>
              <a:rPr lang="en-US" dirty="0">
                <a:solidFill>
                  <a:srgbClr val="FF0000"/>
                </a:solidFill>
              </a:rPr>
              <a:t>DON’T</a:t>
            </a:r>
            <a:r>
              <a:rPr lang="en-US" dirty="0"/>
              <a:t> use HFSA social media platforms to comment on medical, legal, or litigious matters.</a:t>
            </a:r>
          </a:p>
          <a:p>
            <a:r>
              <a:rPr lang="en-US" dirty="0">
                <a:solidFill>
                  <a:srgbClr val="FF0000"/>
                </a:solidFill>
              </a:rPr>
              <a:t>DON’T</a:t>
            </a:r>
            <a:r>
              <a:rPr lang="en-US" dirty="0"/>
              <a:t> post derogatory, demeaning, inflammatory, offensive, disrespectful, hateful, sales-oriented, or otherwise inappropriate comments.</a:t>
            </a:r>
          </a:p>
          <a:p>
            <a:endParaRPr lang="en-US" dirty="0"/>
          </a:p>
        </p:txBody>
      </p:sp>
    </p:spTree>
    <p:extLst>
      <p:ext uri="{BB962C8B-B14F-4D97-AF65-F5344CB8AC3E}">
        <p14:creationId xmlns:p14="http://schemas.microsoft.com/office/powerpoint/2010/main" val="134455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ASM 2021 </a:t>
            </a:r>
            <a:r>
              <a:rPr lang="en-US" dirty="0" err="1"/>
              <a:t>LogoS</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704" y="2756340"/>
            <a:ext cx="5120640" cy="2278004"/>
          </a:xfrm>
          <a:prstGeom prst="rect">
            <a:avLst/>
          </a:prstGeom>
        </p:spPr>
      </p:pic>
      <p:pic>
        <p:nvPicPr>
          <p:cNvPr id="1026" name="Picture 2" descr="https://ucd11342719fc59b21e789cbef87.previews.dropboxusercontent.com/p/thumb/ABNp-2LrJLgjenSdxskXliJGB9pvKCrnJ_0jNgEGFQ4jxZGCgGA4595Cy-TJmtc3E1o2uXKsOtUDQQKzphsKiNDgnANuWLqyJ-_aXQxBsGkOQ-llEmLhr5uuYMUgEq2Mae8KMrlIb_gTsvBnssi6u6PtZc8AcKiNHos6d-WFHxJL-53GnOkts87Wg-WeSaODc0I0nAODa98NgTagSoZY1C-oJwQIIQdzYK56ZBsu42FO2JZiHQ2SX_GkINcbZzkTzywSaOSxWhb7z5jkPQQ5hBtJ4ScCL2qm-hREdYo_0zN1CgDFWmeW2jnw9h0t-FHUlHHYBlzTQ0vPj4C4eVX_5pXcv8jxKpx67GsnE25iEl-V4w/p.png?fv_content=true&amp;size_mod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728" y="2645198"/>
            <a:ext cx="5390388" cy="23891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32064" y="585216"/>
            <a:ext cx="3730752" cy="1200329"/>
          </a:xfrm>
          <a:prstGeom prst="rect">
            <a:avLst/>
          </a:prstGeom>
          <a:noFill/>
        </p:spPr>
        <p:txBody>
          <a:bodyPr wrap="square" rtlCol="0">
            <a:spAutoFit/>
          </a:bodyPr>
          <a:lstStyle/>
          <a:p>
            <a:r>
              <a:rPr lang="en-US" dirty="0">
                <a:latin typeface="Helvetica Neue" charset="0"/>
                <a:ea typeface="Helvetica Neue" charset="0"/>
                <a:cs typeface="Helvetica Neue" charset="0"/>
              </a:rPr>
              <a:t>*HFSA Annual Scientific Meeting logos are not to be used on any materials promoting the sponsor or exhibitor.</a:t>
            </a:r>
          </a:p>
        </p:txBody>
      </p:sp>
    </p:spTree>
    <p:extLst>
      <p:ext uri="{BB962C8B-B14F-4D97-AF65-F5344CB8AC3E}">
        <p14:creationId xmlns:p14="http://schemas.microsoft.com/office/powerpoint/2010/main" val="153417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Jump Into ASM Social Media</a:t>
            </a:r>
          </a:p>
        </p:txBody>
      </p:sp>
      <p:sp>
        <p:nvSpPr>
          <p:cNvPr id="3" name="Content Placeholder 2"/>
          <p:cNvSpPr>
            <a:spLocks noGrp="1"/>
          </p:cNvSpPr>
          <p:nvPr>
            <p:ph idx="1"/>
          </p:nvPr>
        </p:nvSpPr>
        <p:spPr>
          <a:xfrm>
            <a:off x="1196008" y="2924069"/>
            <a:ext cx="4867656" cy="2804160"/>
          </a:xfrm>
        </p:spPr>
        <p:txBody>
          <a:bodyPr>
            <a:normAutofit lnSpcReduction="10000"/>
          </a:bodyPr>
          <a:lstStyle/>
          <a:p>
            <a:r>
              <a:rPr lang="en-US" dirty="0"/>
              <a:t>Follow and share your ASM participation on Twitter. </a:t>
            </a:r>
          </a:p>
          <a:p>
            <a:r>
              <a:rPr lang="en-US" dirty="0"/>
              <a:t>Include </a:t>
            </a:r>
            <a:r>
              <a:rPr lang="en-US" b="1" dirty="0">
                <a:solidFill>
                  <a:srgbClr val="FF0000"/>
                </a:solidFill>
              </a:rPr>
              <a:t>#HFSA2021 </a:t>
            </a:r>
            <a:r>
              <a:rPr lang="en-US" dirty="0"/>
              <a:t>to make your posts easy to retweet.</a:t>
            </a:r>
          </a:p>
          <a:p>
            <a:endParaRPr lang="en-US" sz="1200" dirty="0"/>
          </a:p>
          <a:p>
            <a:endParaRPr lang="en-US" sz="900" dirty="0"/>
          </a:p>
          <a:p>
            <a:r>
              <a:rPr lang="en-US" dirty="0"/>
              <a:t>Follow us on Twitter: </a:t>
            </a:r>
          </a:p>
          <a:p>
            <a:r>
              <a:rPr lang="en-US" dirty="0">
                <a:hlinkClick r:id="rId2"/>
              </a:rPr>
              <a:t>Twitter.com/HFSA</a:t>
            </a:r>
            <a:endParaRPr lang="en-US" dirty="0"/>
          </a:p>
          <a:p>
            <a:r>
              <a:rPr lang="en-US" dirty="0"/>
              <a:t>  </a:t>
            </a:r>
          </a:p>
          <a:p>
            <a:endParaRPr lang="en-US" dirty="0"/>
          </a:p>
        </p:txBody>
      </p:sp>
      <p:pic>
        <p:nvPicPr>
          <p:cNvPr id="4" name="Picture 14" descr="witter Logo transparent PNG - Sti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654" y="1389806"/>
            <a:ext cx="1568748" cy="152016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6724683" y="2909971"/>
            <a:ext cx="4867656" cy="280416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2400" b="0" i="0" kern="1200">
                <a:solidFill>
                  <a:schemeClr val="tx2"/>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Helvetica Neue" panose="02000503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Helvetica Neue" panose="02000503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Helvetica Neue" panose="02000503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Helvetica Neue"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Follow and share your ASM participation on LinkedIn.</a:t>
            </a:r>
          </a:p>
          <a:p>
            <a:endParaRPr lang="en-US" sz="900" dirty="0"/>
          </a:p>
          <a:p>
            <a:r>
              <a:rPr lang="en-US" dirty="0"/>
              <a:t>Follow us on LinkedIn:</a:t>
            </a:r>
          </a:p>
          <a:p>
            <a:r>
              <a:rPr lang="en-US" dirty="0">
                <a:hlinkClick r:id="rId4"/>
              </a:rPr>
              <a:t>linkedin.com/company/hfsa</a:t>
            </a:r>
            <a:r>
              <a:rPr lang="en-US" dirty="0"/>
              <a:t> </a:t>
            </a:r>
          </a:p>
          <a:p>
            <a:endParaRPr lang="en-US" dirty="0"/>
          </a:p>
        </p:txBody>
      </p:sp>
      <p:pic>
        <p:nvPicPr>
          <p:cNvPr id="6" name="Picture 16" descr="inkedin Icon Square transparent PNG - Stic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5861" y="1690688"/>
            <a:ext cx="1058693" cy="105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23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Top Tips for ASM Social Promotion:</a:t>
            </a:r>
          </a:p>
        </p:txBody>
      </p:sp>
      <p:sp>
        <p:nvSpPr>
          <p:cNvPr id="3" name="Content Placeholder 2"/>
          <p:cNvSpPr>
            <a:spLocks noGrp="1"/>
          </p:cNvSpPr>
          <p:nvPr>
            <p:ph idx="1"/>
          </p:nvPr>
        </p:nvSpPr>
        <p:spPr>
          <a:xfrm>
            <a:off x="1275516" y="1497496"/>
            <a:ext cx="10515600" cy="4679467"/>
          </a:xfrm>
        </p:spPr>
        <p:txBody>
          <a:bodyPr>
            <a:normAutofit fontScale="85000" lnSpcReduction="20000"/>
          </a:bodyPr>
          <a:lstStyle/>
          <a:p>
            <a:pPr marL="457200" indent="-457200">
              <a:buFont typeface="+mj-lt"/>
              <a:buAutoNum type="arabicParenR"/>
            </a:pPr>
            <a:r>
              <a:rPr lang="en-US" b="1" dirty="0"/>
              <a:t>Start your social promotion as soon as possible – </a:t>
            </a:r>
            <a:r>
              <a:rPr lang="en-US" dirty="0"/>
              <a:t>This helps build interest in your participation early, leading to greater awareness by the time of the event.  No need to post heavily early on, but it’s great to kick-start the excitement and build post frequency as you get closer to the event.</a:t>
            </a:r>
          </a:p>
          <a:p>
            <a:pPr marL="457200" indent="-457200">
              <a:buFont typeface="+mj-lt"/>
              <a:buAutoNum type="arabicParenR"/>
            </a:pPr>
            <a:r>
              <a:rPr lang="en-US" b="1" dirty="0"/>
              <a:t>Plan your social media effort during the event – </a:t>
            </a:r>
            <a:r>
              <a:rPr lang="en-US" dirty="0"/>
              <a:t>Who will be attending from your organization? Can they partner with your communications department to help promote your organization’s participation?  </a:t>
            </a:r>
          </a:p>
          <a:p>
            <a:pPr marL="457200" indent="-457200">
              <a:buFont typeface="+mj-lt"/>
              <a:buAutoNum type="arabicParenR"/>
            </a:pPr>
            <a:r>
              <a:rPr lang="en-US" b="1" dirty="0"/>
              <a:t>1 month out – step up your promotion – </a:t>
            </a:r>
            <a:r>
              <a:rPr lang="en-US" dirty="0"/>
              <a:t>Start talking about what attendees can look forward to at the ASM.  Tease new products, breaking research, demonstrations, raffles, etc.</a:t>
            </a:r>
          </a:p>
          <a:p>
            <a:pPr marL="457200" indent="-457200">
              <a:buFont typeface="+mj-lt"/>
              <a:buAutoNum type="arabicParenR"/>
            </a:pPr>
            <a:r>
              <a:rPr lang="en-US" b="1" dirty="0"/>
              <a:t>Use the hashtag </a:t>
            </a:r>
            <a:r>
              <a:rPr lang="en-US" b="1" dirty="0">
                <a:solidFill>
                  <a:srgbClr val="FF0000"/>
                </a:solidFill>
              </a:rPr>
              <a:t>#HFSA2021</a:t>
            </a:r>
            <a:r>
              <a:rPr lang="en-US" b="1" dirty="0"/>
              <a:t>– </a:t>
            </a:r>
            <a:r>
              <a:rPr lang="en-US" dirty="0"/>
              <a:t>This makes finding and re-sharing your content easy for everyone. You may also want to include the hashtag</a:t>
            </a:r>
            <a:r>
              <a:rPr lang="en-US" b="1" dirty="0">
                <a:solidFill>
                  <a:srgbClr val="FF0000"/>
                </a:solidFill>
              </a:rPr>
              <a:t> #SeeYouInDenver</a:t>
            </a:r>
            <a:endParaRPr lang="en-US" dirty="0"/>
          </a:p>
          <a:p>
            <a:pPr marL="457200" indent="-457200">
              <a:buFont typeface="+mj-lt"/>
              <a:buAutoNum type="arabicParenR"/>
            </a:pPr>
            <a:r>
              <a:rPr lang="en-US" b="1" dirty="0"/>
              <a:t>Don’t forget to post live from the ASM – </a:t>
            </a:r>
            <a:r>
              <a:rPr lang="en-US" dirty="0"/>
              <a:t>Posting as things happen adds excitement to your promotional effort and gives you more opportunities to capitalize on and showcase what’s happening on-site.</a:t>
            </a:r>
          </a:p>
          <a:p>
            <a:pPr marL="457200" indent="-457200">
              <a:buFont typeface="+mj-lt"/>
              <a:buAutoNum type="arabicParenR"/>
            </a:pPr>
            <a:r>
              <a:rPr lang="en-US" b="1" dirty="0"/>
              <a:t>Use multimedia in your posts – </a:t>
            </a:r>
            <a:r>
              <a:rPr lang="en-US" dirty="0"/>
              <a:t>Photos and video bring your ASM participation alive online. The more interesting you can make your posts – both content-wise and visually, the more effective they will be.</a:t>
            </a:r>
          </a:p>
          <a:p>
            <a:endParaRPr lang="en-US" dirty="0"/>
          </a:p>
        </p:txBody>
      </p:sp>
    </p:spTree>
    <p:extLst>
      <p:ext uri="{BB962C8B-B14F-4D97-AF65-F5344CB8AC3E}">
        <p14:creationId xmlns:p14="http://schemas.microsoft.com/office/powerpoint/2010/main" val="16708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Social </a:t>
            </a:r>
            <a:r>
              <a:rPr lang="en-US" dirty="0" err="1"/>
              <a:t>PostS</a:t>
            </a:r>
            <a:r>
              <a:rPr lang="en-US" dirty="0"/>
              <a:t> - Sponsor</a:t>
            </a:r>
          </a:p>
        </p:txBody>
      </p:sp>
      <p:sp>
        <p:nvSpPr>
          <p:cNvPr id="3" name="Content Placeholder 2"/>
          <p:cNvSpPr>
            <a:spLocks noGrp="1"/>
          </p:cNvSpPr>
          <p:nvPr>
            <p:ph idx="1"/>
          </p:nvPr>
        </p:nvSpPr>
        <p:spPr>
          <a:xfrm>
            <a:off x="424069" y="1414811"/>
            <a:ext cx="6410678" cy="4351338"/>
          </a:xfrm>
        </p:spPr>
        <p:txBody>
          <a:bodyPr>
            <a:normAutofit fontScale="85000" lnSpcReduction="20000"/>
          </a:bodyPr>
          <a:lstStyle/>
          <a:p>
            <a:pPr marL="342900" indent="-342900">
              <a:buFont typeface="Arial" charset="0"/>
              <a:buChar char="•"/>
            </a:pPr>
            <a:r>
              <a:rPr lang="en-US" b="1" dirty="0">
                <a:solidFill>
                  <a:srgbClr val="FF0000"/>
                </a:solidFill>
              </a:rPr>
              <a:t>COMPANY NAME </a:t>
            </a:r>
            <a:r>
              <a:rPr lang="en-US" dirty="0"/>
              <a:t>is a proud sponsor of #HFSA2021! Join us in Denver from September 10-13 as we connect with the leading experts in #</a:t>
            </a:r>
            <a:r>
              <a:rPr lang="en-US" dirty="0" err="1"/>
              <a:t>heartfailure</a:t>
            </a:r>
            <a:r>
              <a:rPr lang="en-US" dirty="0"/>
              <a:t>. Go to </a:t>
            </a:r>
            <a:r>
              <a:rPr lang="en-US" dirty="0" err="1"/>
              <a:t>HFSA.org</a:t>
            </a:r>
            <a:r>
              <a:rPr lang="en-US" dirty="0"/>
              <a:t>/HFSA2021 to register. </a:t>
            </a:r>
          </a:p>
          <a:p>
            <a:pPr marL="342900" indent="-342900">
              <a:buFont typeface="Arial" charset="0"/>
              <a:buChar char="•"/>
            </a:pPr>
            <a:endParaRPr lang="en-US" sz="1200" dirty="0"/>
          </a:p>
          <a:p>
            <a:pPr marL="342900" indent="-342900">
              <a:buFont typeface="Arial" charset="0"/>
              <a:buChar char="•"/>
            </a:pPr>
            <a:r>
              <a:rPr lang="en-US" dirty="0"/>
              <a:t>We’re excited to safely see you in Denver from September 10-13 for #HFSA2021. </a:t>
            </a:r>
            <a:r>
              <a:rPr lang="en-US" b="1" dirty="0">
                <a:solidFill>
                  <a:srgbClr val="FF0000"/>
                </a:solidFill>
              </a:rPr>
              <a:t>COMPANY NAME </a:t>
            </a:r>
            <a:r>
              <a:rPr lang="en-US" dirty="0"/>
              <a:t>is excited to sponsor </a:t>
            </a:r>
            <a:r>
              <a:rPr lang="en-US" b="1" dirty="0">
                <a:solidFill>
                  <a:srgbClr val="FF0000"/>
                </a:solidFill>
              </a:rPr>
              <a:t>SPONSORSHIP DETAILS</a:t>
            </a:r>
            <a:r>
              <a:rPr lang="en-US" dirty="0"/>
              <a:t>. Don’t miss the latest in #</a:t>
            </a:r>
            <a:r>
              <a:rPr lang="en-US" dirty="0" err="1"/>
              <a:t>heartfailure</a:t>
            </a:r>
            <a:r>
              <a:rPr lang="en-US" dirty="0"/>
              <a:t> – register at </a:t>
            </a:r>
            <a:r>
              <a:rPr lang="en-US" dirty="0" err="1"/>
              <a:t>HFSA.org</a:t>
            </a:r>
            <a:r>
              <a:rPr lang="en-US" dirty="0"/>
              <a:t>/HFSA2021 now. </a:t>
            </a:r>
          </a:p>
          <a:p>
            <a:pPr marL="342900" indent="-342900">
              <a:buFont typeface="Arial" charset="0"/>
              <a:buChar char="•"/>
            </a:pPr>
            <a:endParaRPr lang="en-US" sz="1200" dirty="0"/>
          </a:p>
          <a:p>
            <a:pPr marL="342900" indent="-342900">
              <a:buFont typeface="Arial" charset="0"/>
              <a:buChar char="•"/>
            </a:pPr>
            <a:r>
              <a:rPr lang="en-US" dirty="0"/>
              <a:t>Denver is the place to be from September 10-13, 2021! </a:t>
            </a:r>
            <a:r>
              <a:rPr lang="en-US" b="1" dirty="0">
                <a:solidFill>
                  <a:srgbClr val="FF0000"/>
                </a:solidFill>
              </a:rPr>
              <a:t>COMPANY NAME </a:t>
            </a:r>
            <a:r>
              <a:rPr lang="en-US" dirty="0"/>
              <a:t>is a proud sponsor of #HFSA2021 where #</a:t>
            </a:r>
            <a:r>
              <a:rPr lang="en-US" dirty="0" err="1"/>
              <a:t>heartfailure</a:t>
            </a:r>
            <a:r>
              <a:rPr lang="en-US" dirty="0"/>
              <a:t> teams gather. Register now to meet us there: </a:t>
            </a:r>
            <a:r>
              <a:rPr lang="en-US" dirty="0" err="1"/>
              <a:t>HFSA.org</a:t>
            </a:r>
            <a:r>
              <a:rPr lang="en-US" dirty="0"/>
              <a:t>/HFSA2021</a:t>
            </a:r>
          </a:p>
          <a:p>
            <a:endParaRPr lang="en-US" dirty="0"/>
          </a:p>
        </p:txBody>
      </p:sp>
      <p:pic>
        <p:nvPicPr>
          <p:cNvPr id="4" name="Picture 3"/>
          <p:cNvPicPr>
            <a:picLocks noChangeAspect="1"/>
          </p:cNvPicPr>
          <p:nvPr/>
        </p:nvPicPr>
        <p:blipFill>
          <a:blip r:embed="rId2"/>
          <a:stretch>
            <a:fillRect/>
          </a:stretch>
        </p:blipFill>
        <p:spPr>
          <a:xfrm>
            <a:off x="6559826" y="2376695"/>
            <a:ext cx="5440737" cy="2847319"/>
          </a:xfrm>
          <a:prstGeom prst="rect">
            <a:avLst/>
          </a:prstGeom>
        </p:spPr>
      </p:pic>
    </p:spTree>
    <p:extLst>
      <p:ext uri="{BB962C8B-B14F-4D97-AF65-F5344CB8AC3E}">
        <p14:creationId xmlns:p14="http://schemas.microsoft.com/office/powerpoint/2010/main" val="40868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Social </a:t>
            </a:r>
            <a:r>
              <a:rPr lang="en-US" dirty="0" err="1"/>
              <a:t>PostS</a:t>
            </a:r>
            <a:r>
              <a:rPr lang="en-US" dirty="0"/>
              <a:t> - Exhibitor</a:t>
            </a:r>
          </a:p>
        </p:txBody>
      </p:sp>
      <p:sp>
        <p:nvSpPr>
          <p:cNvPr id="3" name="Content Placeholder 2"/>
          <p:cNvSpPr>
            <a:spLocks noGrp="1"/>
          </p:cNvSpPr>
          <p:nvPr>
            <p:ph idx="1"/>
          </p:nvPr>
        </p:nvSpPr>
        <p:spPr>
          <a:xfrm>
            <a:off x="268357" y="1322044"/>
            <a:ext cx="6278217" cy="4351338"/>
          </a:xfrm>
        </p:spPr>
        <p:txBody>
          <a:bodyPr>
            <a:normAutofit/>
          </a:bodyPr>
          <a:lstStyle/>
          <a:p>
            <a:pPr marL="342900" indent="-342900">
              <a:buFont typeface="Arial" charset="0"/>
              <a:buChar char="•"/>
            </a:pPr>
            <a:r>
              <a:rPr lang="en-US" sz="2000" b="1" dirty="0">
                <a:solidFill>
                  <a:srgbClr val="FF0000"/>
                </a:solidFill>
              </a:rPr>
              <a:t>COMPANY NAME </a:t>
            </a:r>
            <a:r>
              <a:rPr lang="en-US" sz="2000" dirty="0"/>
              <a:t>is exhibiting at #HFSA2021 – where #</a:t>
            </a:r>
            <a:r>
              <a:rPr lang="en-US" sz="2000" dirty="0" err="1"/>
              <a:t>heartfailure</a:t>
            </a:r>
            <a:r>
              <a:rPr lang="en-US" sz="2000" dirty="0"/>
              <a:t> teams gather! Register now &amp; come check us out at </a:t>
            </a:r>
            <a:r>
              <a:rPr lang="en-US" sz="2000" b="1" dirty="0">
                <a:solidFill>
                  <a:srgbClr val="FF0000"/>
                </a:solidFill>
              </a:rPr>
              <a:t>BOOTH NUMBER </a:t>
            </a:r>
            <a:r>
              <a:rPr lang="en-US" sz="2000" dirty="0"/>
              <a:t>Go to: </a:t>
            </a:r>
            <a:r>
              <a:rPr lang="en-US" sz="2000" dirty="0" err="1"/>
              <a:t>HFSA.org</a:t>
            </a:r>
            <a:r>
              <a:rPr lang="en-US" sz="2000" dirty="0"/>
              <a:t>/HFSA2021 </a:t>
            </a:r>
          </a:p>
          <a:p>
            <a:endParaRPr lang="en-US" sz="1100" dirty="0"/>
          </a:p>
          <a:p>
            <a:pPr marL="342900" indent="-342900">
              <a:buFont typeface="Arial" charset="0"/>
              <a:buChar char="•"/>
            </a:pPr>
            <a:r>
              <a:rPr lang="en-US" sz="2000" dirty="0"/>
              <a:t>Where will you be September 10-13, 2021? We’ll be showing our stuff in-person in Denver at #HFSA2021. Don’t miss us at </a:t>
            </a:r>
            <a:r>
              <a:rPr lang="en-US" sz="2000" b="1" dirty="0">
                <a:solidFill>
                  <a:srgbClr val="FF0000"/>
                </a:solidFill>
              </a:rPr>
              <a:t>BOOTH NUMBER</a:t>
            </a:r>
            <a:r>
              <a:rPr lang="en-US" sz="2000" dirty="0"/>
              <a:t>. Register at </a:t>
            </a:r>
            <a:r>
              <a:rPr lang="en-US" sz="2000" dirty="0" err="1"/>
              <a:t>HFSA.org</a:t>
            </a:r>
            <a:r>
              <a:rPr lang="en-US" sz="2000" dirty="0"/>
              <a:t>/HFSA2021 to join in. #</a:t>
            </a:r>
            <a:r>
              <a:rPr lang="en-US" sz="2000" dirty="0" err="1"/>
              <a:t>heartfailure</a:t>
            </a:r>
            <a:r>
              <a:rPr lang="en-US" sz="2000" dirty="0"/>
              <a:t> #</a:t>
            </a:r>
            <a:r>
              <a:rPr lang="en-US" sz="2000" dirty="0" err="1"/>
              <a:t>cardiotwitter</a:t>
            </a:r>
            <a:r>
              <a:rPr lang="en-US" sz="2200" dirty="0"/>
              <a:t> </a:t>
            </a:r>
          </a:p>
          <a:p>
            <a:endParaRPr lang="en-US" sz="1100" dirty="0"/>
          </a:p>
          <a:p>
            <a:pPr marL="342900" indent="-342900">
              <a:buFont typeface="Arial" charset="0"/>
              <a:buChar char="•"/>
            </a:pPr>
            <a:r>
              <a:rPr lang="en-US" sz="2000" dirty="0"/>
              <a:t>Are you attending #HFSA2021 in Denver from September 10-13? Don’t forget to stop by &amp; see us in </a:t>
            </a:r>
            <a:r>
              <a:rPr lang="en-US" sz="2000" b="1" dirty="0">
                <a:solidFill>
                  <a:srgbClr val="FF0000"/>
                </a:solidFill>
              </a:rPr>
              <a:t>BOOTH NUMBER</a:t>
            </a:r>
            <a:r>
              <a:rPr lang="en-US" sz="2000" dirty="0"/>
              <a:t>. </a:t>
            </a:r>
          </a:p>
          <a:p>
            <a:endParaRPr lang="en-US" dirty="0"/>
          </a:p>
        </p:txBody>
      </p:sp>
      <p:pic>
        <p:nvPicPr>
          <p:cNvPr id="4" name="Picture 3"/>
          <p:cNvPicPr>
            <a:picLocks noChangeAspect="1"/>
          </p:cNvPicPr>
          <p:nvPr/>
        </p:nvPicPr>
        <p:blipFill>
          <a:blip r:embed="rId2"/>
          <a:stretch>
            <a:fillRect/>
          </a:stretch>
        </p:blipFill>
        <p:spPr>
          <a:xfrm>
            <a:off x="6546574" y="2236856"/>
            <a:ext cx="5522977" cy="2890358"/>
          </a:xfrm>
          <a:prstGeom prst="rect">
            <a:avLst/>
          </a:prstGeom>
        </p:spPr>
      </p:pic>
    </p:spTree>
    <p:extLst>
      <p:ext uri="{BB962C8B-B14F-4D97-AF65-F5344CB8AC3E}">
        <p14:creationId xmlns:p14="http://schemas.microsoft.com/office/powerpoint/2010/main" val="1662586332"/>
      </p:ext>
    </p:extLst>
  </p:cSld>
  <p:clrMapOvr>
    <a:masterClrMapping/>
  </p:clrMapOvr>
</p:sld>
</file>

<file path=ppt/theme/theme1.xml><?xml version="1.0" encoding="utf-8"?>
<a:theme xmlns:a="http://schemas.openxmlformats.org/drawingml/2006/main" name="Office Theme">
  <a:themeElements>
    <a:clrScheme name="Custom 2">
      <a:dk1>
        <a:srgbClr val="091946"/>
      </a:dk1>
      <a:lt1>
        <a:srgbClr val="FFFFFF"/>
      </a:lt1>
      <a:dk2>
        <a:srgbClr val="44546A"/>
      </a:dk2>
      <a:lt2>
        <a:srgbClr val="E7E6E6"/>
      </a:lt2>
      <a:accent1>
        <a:srgbClr val="FE0F0D"/>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1690</Words>
  <Application>Microsoft Office PowerPoint</Application>
  <PresentationFormat>Widescreen</PresentationFormat>
  <Paragraphs>101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Helvetica Neue</vt:lpstr>
      <vt:lpstr>Helvetica Neue Condensed Black</vt:lpstr>
      <vt:lpstr>Helvetica Neue Light</vt:lpstr>
      <vt:lpstr>HelveticaNeue</vt:lpstr>
      <vt:lpstr>Office Theme</vt:lpstr>
      <vt:lpstr> Sponsors &amp; Exhibitors  </vt:lpstr>
      <vt:lpstr>Thank you Sponsors &amp; Exhibitors!</vt:lpstr>
      <vt:lpstr>Top 4 Things You Can Do To Promote Your Participation in ASM 2021:</vt:lpstr>
      <vt:lpstr>HFSA ASM Helpful Rules of Thumb</vt:lpstr>
      <vt:lpstr>ASM 2021 LogoS*</vt:lpstr>
      <vt:lpstr>Jump Into ASM Social Media</vt:lpstr>
      <vt:lpstr>Top Tips for ASM Social Promotion:</vt:lpstr>
      <vt:lpstr>Sample Social PostS - Sponsor</vt:lpstr>
      <vt:lpstr>Sample Social PostS - Exhibitor</vt:lpstr>
      <vt:lpstr>Sample Press Release- ASM Sponsor</vt:lpstr>
      <vt:lpstr>Sample Press Release – ASM Exhibitor</vt:lpstr>
      <vt:lpstr>ASM 2021 Promotional Flier</vt:lpstr>
      <vt:lpstr>Don’t Forget to Register To Attend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Meyer</dc:creator>
  <cp:lastModifiedBy>Laura Poko</cp:lastModifiedBy>
  <cp:revision>30</cp:revision>
  <dcterms:created xsi:type="dcterms:W3CDTF">2021-07-02T13:27:56Z</dcterms:created>
  <dcterms:modified xsi:type="dcterms:W3CDTF">2021-07-16T17:00:32Z</dcterms:modified>
</cp:coreProperties>
</file>