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329" r:id="rId2"/>
    <p:sldId id="566" r:id="rId3"/>
    <p:sldId id="567" r:id="rId4"/>
    <p:sldId id="569" r:id="rId5"/>
    <p:sldId id="571" r:id="rId6"/>
    <p:sldId id="572" r:id="rId7"/>
    <p:sldId id="570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91" r:id="rId16"/>
    <p:sldId id="583" r:id="rId17"/>
    <p:sldId id="584" r:id="rId18"/>
    <p:sldId id="585" r:id="rId19"/>
    <p:sldId id="586" r:id="rId20"/>
    <p:sldId id="587" r:id="rId21"/>
    <p:sldId id="588" r:id="rId22"/>
    <p:sldId id="5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550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4014" autoAdjust="0"/>
  </p:normalViewPr>
  <p:slideViewPr>
    <p:cSldViewPr snapToGrid="0">
      <p:cViewPr>
        <p:scale>
          <a:sx n="100" d="100"/>
          <a:sy n="100" d="100"/>
        </p:scale>
        <p:origin x="7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1310-3F22-4DBE-9A5B-69FA737F618B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B4093-214F-4402-AF9E-776C9124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B4093-214F-4402-AF9E-776C9124A0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6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B4093-214F-4402-AF9E-776C9124A0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B4093-214F-4402-AF9E-776C9124A0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789" y="2419665"/>
            <a:ext cx="10363197" cy="1468967"/>
          </a:xfrm>
        </p:spPr>
        <p:txBody>
          <a:bodyPr lIns="0" tIns="0" bIns="0" anchor="t" anchorCtr="0">
            <a:noAutofit/>
          </a:bodyPr>
          <a:lstStyle>
            <a:lvl1pPr>
              <a:defRPr sz="9066" b="0" i="0">
                <a:solidFill>
                  <a:schemeClr val="tx2"/>
                </a:solidFill>
                <a:latin typeface="65 Helvetica Medium"/>
                <a:cs typeface="65 Helvetica Medium"/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3" hasCustomPrompt="1"/>
          </p:nvPr>
        </p:nvSpPr>
        <p:spPr>
          <a:xfrm>
            <a:off x="609600" y="3795167"/>
            <a:ext cx="10972800" cy="104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b="0" i="0">
                <a:solidFill>
                  <a:schemeClr val="tx2"/>
                </a:solidFill>
                <a:latin typeface="45 Helvetica Light"/>
                <a:cs typeface="45 Helvetica Light"/>
              </a:defRPr>
            </a:lvl1pPr>
            <a:lvl2pPr marL="609585" indent="0" algn="ctr">
              <a:buFontTx/>
              <a:buNone/>
              <a:defRPr b="0" i="0">
                <a:latin typeface="45 Helvetica Light"/>
                <a:cs typeface="45 Helvetica Light"/>
              </a:defRPr>
            </a:lvl2pPr>
            <a:lvl3pPr marL="1219170" indent="0" algn="ctr">
              <a:buFontTx/>
              <a:buNone/>
              <a:defRPr b="0" i="0">
                <a:latin typeface="45 Helvetica Light"/>
                <a:cs typeface="45 Helvetica Light"/>
              </a:defRPr>
            </a:lvl3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8867" y="6480718"/>
            <a:ext cx="2844800" cy="366183"/>
          </a:xfrm>
        </p:spPr>
        <p:txBody>
          <a:bodyPr/>
          <a:lstStyle>
            <a:lvl1pPr>
              <a:defRPr b="0" i="0">
                <a:latin typeface="35 Helvetica Thin"/>
                <a:cs typeface="35 Helvetica Thin"/>
              </a:defRPr>
            </a:lvl1pPr>
          </a:lstStyle>
          <a:p>
            <a:fld id="{D1790BBE-1C8C-6D4B-95B7-97B28DA7E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6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8914" t="13026" r="75856" b="78333"/>
          <a:stretch/>
        </p:blipFill>
        <p:spPr>
          <a:xfrm>
            <a:off x="90297" y="6183795"/>
            <a:ext cx="1949071" cy="62204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994BDB8-C74D-40EF-BD7D-AEB7042C8AA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65" y="6183795"/>
            <a:ext cx="4539583" cy="622045"/>
          </a:xfrm>
          <a:prstGeom prst="rect">
            <a:avLst/>
          </a:prstGeom>
        </p:spPr>
      </p:pic>
      <p:pic>
        <p:nvPicPr>
          <p:cNvPr id="14" name="Picture 4" descr="http://www.asas.or.jp/jhfs/topics/jcf_eic_to_jhfs.jpg">
            <a:extLst>
              <a:ext uri="{FF2B5EF4-FFF2-40B4-BE49-F238E27FC236}">
                <a16:creationId xmlns:a16="http://schemas.microsoft.com/office/drawing/2014/main" id="{1D71EE84-1B90-DD45-9982-1D5D4DD584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5" t="87098" r="4382" b="4902"/>
          <a:stretch/>
        </p:blipFill>
        <p:spPr bwMode="auto">
          <a:xfrm>
            <a:off x="11126253" y="6213615"/>
            <a:ext cx="975452" cy="5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CD7CF5-7DA0-794F-A4A2-B729D32667C4}"/>
              </a:ext>
            </a:extLst>
          </p:cNvPr>
          <p:cNvSpPr/>
          <p:nvPr userDrawn="1"/>
        </p:nvSpPr>
        <p:spPr>
          <a:xfrm>
            <a:off x="0" y="0"/>
            <a:ext cx="12192000" cy="1010093"/>
          </a:xfrm>
          <a:prstGeom prst="rect">
            <a:avLst/>
          </a:prstGeom>
          <a:solidFill>
            <a:srgbClr val="012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1255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DCAC9C-B8AE-3044-A9AE-54BEF4ADF6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374" y="347506"/>
            <a:ext cx="10792051" cy="738217"/>
          </a:xfrm>
        </p:spPr>
        <p:txBody>
          <a:bodyPr lIns="0" tIns="0" bIns="0" anchor="t" anchorCtr="0">
            <a:noAutofit/>
          </a:bodyPr>
          <a:lstStyle>
            <a:lvl1pPr algn="l">
              <a:defRPr sz="3600" b="1" i="0">
                <a:solidFill>
                  <a:schemeClr val="bg1"/>
                </a:solidFill>
                <a:latin typeface="Myriad Pro" panose="020B0503030403090204" pitchFamily="34" charset="0"/>
                <a:cs typeface="Myriad Pro" panose="020B0503030403090204" pitchFamily="34" charset="0"/>
              </a:defRPr>
            </a:lvl1pPr>
          </a:lstStyle>
          <a:p>
            <a:r>
              <a:rPr lang="en-US" dirty="0"/>
              <a:t>HEADER 44PT</a:t>
            </a:r>
          </a:p>
        </p:txBody>
      </p:sp>
    </p:spTree>
    <p:extLst>
      <p:ext uri="{BB962C8B-B14F-4D97-AF65-F5344CB8AC3E}">
        <p14:creationId xmlns:p14="http://schemas.microsoft.com/office/powerpoint/2010/main" val="112850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3550-1C77-F148-ACAF-CACC439833AD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0BBE-1C8C-6D4B-95B7-97B28DA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1" y="3290774"/>
            <a:ext cx="10363197" cy="1468967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012550"/>
                </a:solidFill>
                <a:latin typeface="Myriad Pro" panose="020B0503030403090204" pitchFamily="34" charset="0"/>
              </a:rPr>
              <a:t>2022 AHA/ACC/HFSA Guideline for</a:t>
            </a:r>
            <a:br>
              <a:rPr lang="en-US" sz="4800" b="1" dirty="0">
                <a:solidFill>
                  <a:srgbClr val="012550"/>
                </a:solidFill>
                <a:latin typeface="Myriad Pro" panose="020B0503030403090204" pitchFamily="34" charset="0"/>
              </a:rPr>
            </a:br>
            <a:r>
              <a:rPr lang="en-US" sz="4800" b="1" dirty="0">
                <a:solidFill>
                  <a:srgbClr val="012550"/>
                </a:solidFill>
                <a:latin typeface="Myriad Pro" panose="020B0503030403090204" pitchFamily="34" charset="0"/>
              </a:rPr>
              <a:t>the Management of Heart Failure</a:t>
            </a:r>
            <a:endParaRPr lang="en-US" sz="2000" b="1" dirty="0">
              <a:solidFill>
                <a:srgbClr val="012550"/>
              </a:solidFill>
              <a:latin typeface="Myriad Pro" panose="020B050303040309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39592" y="4983696"/>
            <a:ext cx="10972800" cy="34793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Heidenreich PA, </a:t>
            </a:r>
            <a:r>
              <a:rPr lang="en-US" sz="2000" i="1" dirty="0"/>
              <a:t>et al. J Card Fail </a:t>
            </a:r>
            <a:r>
              <a:rPr lang="en-US" sz="2000" dirty="0"/>
              <a:t>2022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807E5FD-6EF5-4554-A495-29513CA0D8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34" y="1740386"/>
            <a:ext cx="5805666" cy="857418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14E4A-07B7-42AB-815C-F99AA5763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14" t="13026" r="75856" b="78333"/>
          <a:stretch/>
        </p:blipFill>
        <p:spPr>
          <a:xfrm>
            <a:off x="1382361" y="1700339"/>
            <a:ext cx="3263628" cy="1041585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DBC214-B26A-6747-955B-D0C3CD27A7D4}"/>
              </a:ext>
            </a:extLst>
          </p:cNvPr>
          <p:cNvSpPr/>
          <p:nvPr/>
        </p:nvSpPr>
        <p:spPr>
          <a:xfrm>
            <a:off x="0" y="0"/>
            <a:ext cx="12192000" cy="1010093"/>
          </a:xfrm>
          <a:prstGeom prst="rect">
            <a:avLst/>
          </a:prstGeom>
          <a:solidFill>
            <a:srgbClr val="012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125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951B5-763C-C747-B639-862281F8A62C}"/>
              </a:ext>
            </a:extLst>
          </p:cNvPr>
          <p:cNvSpPr/>
          <p:nvPr/>
        </p:nvSpPr>
        <p:spPr>
          <a:xfrm>
            <a:off x="0" y="5879805"/>
            <a:ext cx="12192000" cy="1010093"/>
          </a:xfrm>
          <a:prstGeom prst="rect">
            <a:avLst/>
          </a:prstGeom>
          <a:solidFill>
            <a:srgbClr val="012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125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847E9-6D3E-7D48-8BBA-C154C1E5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Recommendations for </a:t>
            </a:r>
            <a:r>
              <a:rPr lang="en-US" dirty="0" err="1"/>
              <a:t>HFimpEF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4FE5B5-39A4-46DE-B96D-8F2BDB03D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66953"/>
              </p:ext>
            </p:extLst>
          </p:nvPr>
        </p:nvGraphicFramePr>
        <p:xfrm>
          <a:off x="729449" y="2130929"/>
          <a:ext cx="10733102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784171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1679493">
                  <a:extLst>
                    <a:ext uri="{9D8B030D-6E8A-4147-A177-3AD203B41FA5}">
                      <a16:colId xmlns:a16="http://schemas.microsoft.com/office/drawing/2014/main" val="1414783048"/>
                    </a:ext>
                  </a:extLst>
                </a:gridCol>
                <a:gridCol w="7269438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230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70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HFimpEF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after treatment, GDMT should be continued to prevent relapse of HF and left ventricular dysfunction, even in patients who may become asymptomatic</a:t>
                      </a:r>
                      <a:endParaRPr lang="en-US" sz="24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22FE74C-DA78-474F-BB4E-450721D7A0FC}"/>
              </a:ext>
            </a:extLst>
          </p:cNvPr>
          <p:cNvSpPr/>
          <p:nvPr/>
        </p:nvSpPr>
        <p:spPr>
          <a:xfrm>
            <a:off x="608032" y="1100960"/>
            <a:ext cx="11878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Improved LVEF is used to refer to those with previous HFrEF who now have an LVEF &gt;40%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A4089AE-5B07-F544-827A-BF2673E8AFF8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CFA27-4BDB-4A75-AC29-2BDF48AE3326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4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DA86A-22AE-1942-99C3-7E5DDA90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96DB6-7281-4E38-9428-9BD8454EF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&amp; Trajectories of HF Based on LVEF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47E1B9-BC54-4AEB-A76D-4B765503E5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63717" y="1160422"/>
            <a:ext cx="4289363" cy="4537155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D8FB930-5A10-554A-B19B-01290118E9F8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EA36B-EB26-4D0C-914D-BC76DDFA13DB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–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1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1BD7F-7022-AC44-A916-40318144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5) Value Statements for Recommendations (1/2)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4FE5B5-39A4-46DE-B96D-8F2BDB03D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251384"/>
              </p:ext>
            </p:extLst>
          </p:nvPr>
        </p:nvGraphicFramePr>
        <p:xfrm>
          <a:off x="572387" y="1113971"/>
          <a:ext cx="11047226" cy="4754880"/>
        </p:xfrm>
        <a:graphic>
          <a:graphicData uri="http://schemas.openxmlformats.org/drawingml/2006/table">
            <a:tbl>
              <a:tblPr firstRow="1" firstCol="1" bandRow="1"/>
              <a:tblGrid>
                <a:gridCol w="926449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10120777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353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Statements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529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previous or current symptoms of chronic HFrEF, in whom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not feasible, treatment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an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ACEi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ARB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high economic value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  <a:tr h="52982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chronic symptomatic HFrEF, treatment with an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ARNi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instead of an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provides high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 value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726375"/>
                  </a:ext>
                </a:extLst>
              </a:tr>
              <a:tr h="52982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HFrEF, with current or previous symptoms,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beta-blocker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therapy provides high economic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279683"/>
                  </a:ext>
                </a:extLst>
              </a:tr>
              <a:tr h="52982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HFrEF and NYHA class II to IV symptoms,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therapy provides high economic value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590984"/>
                  </a:ext>
                </a:extLst>
              </a:tr>
              <a:tr h="794733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patients self-identified as African American with NYHA class III to IV HFrEF who are receiving optimal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 therapy with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ARB, beta blockers, and MRA, the combination of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hydralazine and isosorbide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dinitrate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high economic value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07789"/>
                  </a:ext>
                </a:extLst>
              </a:tr>
              <a:tr h="794733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transvenous ICD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high economic value in the primary prevention of sudden cardiac death particularly when the patient’s risk of death caused by ventricular arrythmia is deemed high and the risk of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nonarrhythmic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death is deemed low based on the patient’s burden of comorbidities and functional status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172361"/>
                  </a:ext>
                </a:extLst>
              </a:tr>
              <a:tr h="52982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patients who have LVEF ≤35%, sinus rhythm, LBBB with a QRS duration of ≥150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and NYHA class II, III, or ambulatory IV symptoms on GDMT,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CRT implantation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high economic value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334906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466B8C-4104-45C7-8C84-02CACE2AE4C8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14560-5DDD-4953-943A-D248AD2CB1DF}"/>
              </a:ext>
            </a:extLst>
          </p:cNvPr>
          <p:cNvSpPr txBox="1"/>
          <p:nvPr/>
        </p:nvSpPr>
        <p:spPr>
          <a:xfrm>
            <a:off x="2155884" y="5853117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–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9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9EC8D-23FD-4945-A7F7-861F7270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 Statements for Recommendations (2/2)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4FE5B5-39A4-46DE-B96D-8F2BDB03D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58637"/>
              </p:ext>
            </p:extLst>
          </p:nvPr>
        </p:nvGraphicFramePr>
        <p:xfrm>
          <a:off x="400797" y="1480711"/>
          <a:ext cx="11415203" cy="3383280"/>
        </p:xfrm>
        <a:graphic>
          <a:graphicData uri="http://schemas.openxmlformats.org/drawingml/2006/table">
            <a:tbl>
              <a:tblPr firstRow="1" firstCol="1" bandRow="1"/>
              <a:tblGrid>
                <a:gridCol w="1353846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10061357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264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Statements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Intermediate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symptomatic chronic HFrEF,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SGLT2i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therapy provides intermediate economic value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Intermediate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stage D (advanced) HF despite GDMT,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cardiac transplantation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intermediate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 value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726375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2020 list prices,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tafamidis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low economic value (&gt;$180,000 per QALY gained) in patients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HF with wild-type or variant transthyretin cardiac amyloidosis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279683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Uncertain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advanced HFrEF who have NYHA class IV symptoms despite GDMT,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durable mechanical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circulatory support devices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low to intermediate economic value based on current costs and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590984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Uncertain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NYHA class III HF with a HF hospitalization within the previous year, wireless monitoring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pulmonary artery pressure by an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implanted hemodynamic monitor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uncertain value</a:t>
                      </a:r>
                      <a:endParaRPr lang="en-US" sz="18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07789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6D53684-71C2-034A-A2A6-888E28F55961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42AD9-246C-4726-A6B5-45F994844856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7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60C5-3A50-0F4C-856B-953548AE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6) New Recommendations for Amyloid Heart Disease</a:t>
            </a: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FED83A-8827-4A74-8424-368A53454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92583"/>
              </p:ext>
            </p:extLst>
          </p:nvPr>
        </p:nvGraphicFramePr>
        <p:xfrm>
          <a:off x="729449" y="1989099"/>
          <a:ext cx="10733102" cy="3383280"/>
        </p:xfrm>
        <a:graphic>
          <a:graphicData uri="http://schemas.openxmlformats.org/drawingml/2006/table">
            <a:tbl>
              <a:tblPr firstRow="1" firstCol="1" bandRow="1"/>
              <a:tblGrid>
                <a:gridCol w="1784171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1679493">
                  <a:extLst>
                    <a:ext uri="{9D8B030D-6E8A-4147-A177-3AD203B41FA5}">
                      <a16:colId xmlns:a16="http://schemas.microsoft.com/office/drawing/2014/main" val="1414783048"/>
                    </a:ext>
                  </a:extLst>
                </a:gridCol>
                <a:gridCol w="7269438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230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70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NR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Patients for whom there is a clinical suspicion for cardiac amyloidosis should have screening for serum and urine monoclonal light chains with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serum and urine immunofixation electrophoresis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serum free light chains</a:t>
                      </a:r>
                      <a:endParaRPr lang="en-US" sz="24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  <a:tr h="70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NR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high clinical suspicion for cardiac amyloidosis, without evidence of serum or urine monoclonal light chains,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bone scintigraphy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be performed to confirm the presence of transthyretin cardiac amyloidosis</a:t>
                      </a:r>
                      <a:endParaRPr lang="en-US" sz="24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48840"/>
                  </a:ext>
                </a:extLst>
              </a:tr>
              <a:tr h="70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NR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for whom a diagnosis of transthyretin cardiac amyloidosis is made,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genetic testing with TTR gene sequencing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recommended to differentiate hereditary variant from wild-type transthyretin cardiac amyloidosis</a:t>
                      </a:r>
                      <a:endParaRPr lang="en-US" sz="24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733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2BED484-16E7-4136-ACAF-C8E71957D59B}"/>
              </a:ext>
            </a:extLst>
          </p:cNvPr>
          <p:cNvSpPr/>
          <p:nvPr/>
        </p:nvSpPr>
        <p:spPr>
          <a:xfrm>
            <a:off x="712374" y="1472516"/>
            <a:ext cx="4252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Diagnosis of Cardiac Amyloidosis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557BD5-F2D4-1040-AE0A-6AF7BA554BA9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92A26-35DA-49DE-B50F-E6702EB62DA3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302E9-65EE-2142-AE8C-529CABA64E99}"/>
              </a:ext>
            </a:extLst>
          </p:cNvPr>
          <p:cNvSpPr/>
          <p:nvPr/>
        </p:nvSpPr>
        <p:spPr>
          <a:xfrm>
            <a:off x="0" y="5761821"/>
            <a:ext cx="12192000" cy="109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BB528-3BEE-B94A-9F0C-B33BD526D713}"/>
              </a:ext>
            </a:extLst>
          </p:cNvPr>
          <p:cNvSpPr/>
          <p:nvPr/>
        </p:nvSpPr>
        <p:spPr>
          <a:xfrm>
            <a:off x="0" y="0"/>
            <a:ext cx="12192000" cy="1685581"/>
          </a:xfrm>
          <a:prstGeom prst="rect">
            <a:avLst/>
          </a:prstGeom>
          <a:solidFill>
            <a:srgbClr val="012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E6B08C0-6FDD-034A-8242-C281EBAA2FF1}"/>
              </a:ext>
            </a:extLst>
          </p:cNvPr>
          <p:cNvSpPr txBox="1">
            <a:spLocks/>
          </p:cNvSpPr>
          <p:nvPr/>
        </p:nvSpPr>
        <p:spPr>
          <a:xfrm>
            <a:off x="338547" y="4369381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55" y="333420"/>
            <a:ext cx="3945695" cy="1208942"/>
          </a:xfrm>
        </p:spPr>
        <p:txBody>
          <a:bodyPr>
            <a:noAutofit/>
          </a:bodyPr>
          <a:lstStyle/>
          <a:p>
            <a:r>
              <a:rPr lang="en-US" sz="2500" dirty="0"/>
              <a:t>Diagnostic and Treatment of Transthyretin Cardiac Amyloidosis Algorithm</a:t>
            </a:r>
            <a:br>
              <a:rPr lang="en-US" sz="2500" dirty="0"/>
            </a:br>
            <a:br>
              <a:rPr lang="en-US" sz="2500" dirty="0"/>
            </a:br>
            <a:endParaRPr lang="en-US" sz="2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030162-76A7-408F-B1DF-5A9ABEFF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865" y="0"/>
            <a:ext cx="6262323" cy="6841461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831881-78FC-4A5B-98AD-BCF376418359}"/>
              </a:ext>
            </a:extLst>
          </p:cNvPr>
          <p:cNvSpPr txBox="1"/>
          <p:nvPr/>
        </p:nvSpPr>
        <p:spPr>
          <a:xfrm>
            <a:off x="-1485389" y="4715543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ED8436-F6D5-4C26-8759-C4354ACA0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14" t="13026" r="75856" b="78333"/>
          <a:stretch/>
        </p:blipFill>
        <p:spPr>
          <a:xfrm>
            <a:off x="396381" y="6009469"/>
            <a:ext cx="1949071" cy="622045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D6B499F9-FEE4-4E42-8297-567DD9B50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0" y="5217025"/>
            <a:ext cx="4003885" cy="548640"/>
          </a:xfrm>
          <a:prstGeom prst="rect">
            <a:avLst/>
          </a:prstGeom>
        </p:spPr>
      </p:pic>
      <p:pic>
        <p:nvPicPr>
          <p:cNvPr id="14" name="Picture 4" descr="http://www.asas.or.jp/jhfs/topics/jcf_eic_to_jhfs.jpg">
            <a:extLst>
              <a:ext uri="{FF2B5EF4-FFF2-40B4-BE49-F238E27FC236}">
                <a16:creationId xmlns:a16="http://schemas.microsoft.com/office/drawing/2014/main" id="{3557DA62-03F6-4C96-9357-B5AC1ABCA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5" t="87098" r="4382" b="4902"/>
          <a:stretch/>
        </p:blipFill>
        <p:spPr bwMode="auto">
          <a:xfrm>
            <a:off x="2540052" y="6066786"/>
            <a:ext cx="975452" cy="5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7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43248-C89C-6942-BCE9-682E9B6F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Recommendations for Amyloid Heart Disease</a:t>
            </a: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FED83A-8827-4A74-8424-368A53454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57780"/>
              </p:ext>
            </p:extLst>
          </p:nvPr>
        </p:nvGraphicFramePr>
        <p:xfrm>
          <a:off x="729449" y="1879005"/>
          <a:ext cx="10733102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784171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1679493">
                  <a:extLst>
                    <a:ext uri="{9D8B030D-6E8A-4147-A177-3AD203B41FA5}">
                      <a16:colId xmlns:a16="http://schemas.microsoft.com/office/drawing/2014/main" val="1414783048"/>
                    </a:ext>
                  </a:extLst>
                </a:gridCol>
                <a:gridCol w="7269438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143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70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select patients with wild-type or variant transthyretin cardiac amyloidosis and NYHA class I to III HF symptoms,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transthyretin tetramer stabilizer therapy (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tafamidis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indicated to reduce cardiovascular morbidity and mortality</a:t>
                      </a:r>
                      <a:endParaRPr lang="en-US" sz="24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  <a:tr h="70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- LD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cardiac amyloidosis and AF,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anticoagulation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reasonable to reduce the risk of stroke regardless of the CHA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-VASc (congestive heart failure, hypertension, age ≥75 years, diabetes mellitus, stroke or TIA, vascular disease, age 65 to 74 years, sex category) score</a:t>
                      </a:r>
                      <a:endParaRPr lang="en-US" sz="24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4884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2BED484-16E7-4136-ACAF-C8E71957D59B}"/>
              </a:ext>
            </a:extLst>
          </p:cNvPr>
          <p:cNvSpPr/>
          <p:nvPr/>
        </p:nvSpPr>
        <p:spPr>
          <a:xfrm>
            <a:off x="648640" y="956714"/>
            <a:ext cx="4363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Treatment of Cardiac Amyloidosis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A66BA14-7F12-3840-985B-28791342C10A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F7FAF-87D1-4299-B4B4-2FD510A1BEEF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7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6A078-2F23-0349-BC25-BBC05CA5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7) HF diagnosis if LVEF &gt;40%: ↑ filling pressures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FED83A-8827-4A74-8424-368A53454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71372"/>
              </p:ext>
            </p:extLst>
          </p:nvPr>
        </p:nvGraphicFramePr>
        <p:xfrm>
          <a:off x="873370" y="1680898"/>
          <a:ext cx="10445259" cy="3942090"/>
        </p:xfrm>
        <a:graphic>
          <a:graphicData uri="http://schemas.openxmlformats.org/drawingml/2006/table">
            <a:tbl>
              <a:tblPr firstRow="1" firstCol="1" bandRow="1"/>
              <a:tblGrid>
                <a:gridCol w="2222693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8222566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656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HF According to LVEF</a:t>
                      </a:r>
                      <a:endParaRPr lang="en-US" sz="2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42" marR="6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61542" marR="6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629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HFrEF</a:t>
                      </a:r>
                    </a:p>
                  </a:txBody>
                  <a:tcPr marL="61542" marR="6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LVEF ≤40%</a:t>
                      </a:r>
                      <a:endParaRPr lang="en-US" sz="22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42" marR="6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  <a:tr h="629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HFimpEF</a:t>
                      </a:r>
                      <a:endParaRPr lang="en-US" sz="22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42" marR="6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Previous LVEF ≤40% and a follow-up measurement of LVEF &gt;40%</a:t>
                      </a:r>
                      <a:endParaRPr lang="en-US" sz="22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42" marR="6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48840"/>
                  </a:ext>
                </a:extLst>
              </a:tr>
              <a:tr h="1312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HFmrEF</a:t>
                      </a:r>
                      <a:endParaRPr lang="en-US" sz="22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42" marR="6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LVEF 41%–49%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Evidence of spontaneous or </a:t>
                      </a:r>
                      <a:r>
                        <a:rPr lang="en-US" sz="2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provokable</a:t>
                      </a:r>
                      <a:r>
                        <a:rPr lang="en-US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increased LV filling pressures (e.g., elevated natriuretic peptide, noninvasive and invasive hemodynamic measurement)</a:t>
                      </a:r>
                      <a:endParaRPr lang="en-US" sz="22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42" marR="6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73325"/>
                  </a:ext>
                </a:extLst>
              </a:tr>
              <a:tr h="656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HFpEF</a:t>
                      </a:r>
                    </a:p>
                  </a:txBody>
                  <a:tcPr marL="61542" marR="6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LVEF ≥50%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Evidence of spontaneous or </a:t>
                      </a:r>
                      <a:r>
                        <a:rPr lang="en-US" sz="2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provokable</a:t>
                      </a:r>
                      <a:r>
                        <a:rPr lang="en-US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increased LV filling pressures</a:t>
                      </a:r>
                      <a:endParaRPr lang="en-US" sz="22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42" marR="6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27987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2BED484-16E7-4136-ACAF-C8E71957D59B}"/>
              </a:ext>
            </a:extLst>
          </p:cNvPr>
          <p:cNvSpPr/>
          <p:nvPr/>
        </p:nvSpPr>
        <p:spPr>
          <a:xfrm>
            <a:off x="805130" y="1113891"/>
            <a:ext cx="4198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Classification of HF by LVEF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A058D79-E621-F74F-8DAC-824522CC046D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B59E4-C65D-46C6-9B0E-07C17C8AC04F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7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E1BCF-608F-BF4C-B0EA-DE50402D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4" y="211026"/>
            <a:ext cx="10792051" cy="738217"/>
          </a:xfrm>
        </p:spPr>
        <p:txBody>
          <a:bodyPr>
            <a:noAutofit/>
          </a:bodyPr>
          <a:lstStyle/>
          <a:p>
            <a:r>
              <a:rPr lang="en-US" sz="2400" dirty="0"/>
              <a:t>8) Patients with advanced HF who wish to prolong survival should be referred to a team specializing in HF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96AC87-155C-4AED-93C1-258F8604C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32582"/>
              </p:ext>
            </p:extLst>
          </p:nvPr>
        </p:nvGraphicFramePr>
        <p:xfrm>
          <a:off x="803430" y="2296965"/>
          <a:ext cx="10733102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784171">
                  <a:extLst>
                    <a:ext uri="{9D8B030D-6E8A-4147-A177-3AD203B41FA5}">
                      <a16:colId xmlns:a16="http://schemas.microsoft.com/office/drawing/2014/main" val="2234133002"/>
                    </a:ext>
                  </a:extLst>
                </a:gridCol>
                <a:gridCol w="1679493">
                  <a:extLst>
                    <a:ext uri="{9D8B030D-6E8A-4147-A177-3AD203B41FA5}">
                      <a16:colId xmlns:a16="http://schemas.microsoft.com/office/drawing/2014/main" val="1045526547"/>
                    </a:ext>
                  </a:extLst>
                </a:gridCol>
                <a:gridCol w="7269438">
                  <a:extLst>
                    <a:ext uri="{9D8B030D-6E8A-4147-A177-3AD203B41FA5}">
                      <a16:colId xmlns:a16="http://schemas.microsoft.com/office/drawing/2014/main" val="502517356"/>
                    </a:ext>
                  </a:extLst>
                </a:gridCol>
              </a:tblGrid>
              <a:tr h="143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28261"/>
                  </a:ext>
                </a:extLst>
              </a:tr>
              <a:tr h="165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– LD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advanced HF, when consistent with the patient’s goals of care, timely </a:t>
                      </a: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referral for HF specialty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is recommended to review HF management and assess suitability for advanced HF therapies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(e.g., left ventricular assist devices, cardiac transplantation, palliative care, and palliative inotropes)</a:t>
                      </a:r>
                      <a:endParaRPr lang="en-US" sz="24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328750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E876D58-B68F-004D-A38A-7FA23C20AEE4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AAB16-B89B-4E65-922F-70AEC9C5E9EE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6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A09C5-7CF8-B041-A6FB-6A253E1C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9) Revised HF Stages and Primary Prevention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CE18A-AA8A-4EDE-AEF0-E852CE030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89" y="1312366"/>
            <a:ext cx="9249421" cy="443671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D1DA461-65D8-9940-80CB-A1A9B60AD6CA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6046-0DD7-4B7A-81F9-0F41A2A677AC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6CFD3C-4979-CC44-BF4F-274967A88252}"/>
              </a:ext>
            </a:extLst>
          </p:cNvPr>
          <p:cNvSpPr/>
          <p:nvPr/>
        </p:nvSpPr>
        <p:spPr>
          <a:xfrm>
            <a:off x="0" y="0"/>
            <a:ext cx="12192000" cy="1010093"/>
          </a:xfrm>
          <a:prstGeom prst="rect">
            <a:avLst/>
          </a:prstGeom>
          <a:solidFill>
            <a:srgbClr val="012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125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A4AFD-1D9A-4122-8163-D5192907F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yriad Pro" panose="020B0503030403090204" pitchFamily="34" charset="0"/>
              </a:rPr>
              <a:t>Top 10 Take-Home Messages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871A-3DC2-4EDC-A5BD-54B44419D9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2374" y="1473251"/>
            <a:ext cx="11044237" cy="46751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GDMT for HFrEF includes 4 medication classes that include SGLT2i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SGLT2i have a 2a recommendation in </a:t>
            </a:r>
            <a:r>
              <a:rPr lang="en-US" sz="2000" dirty="0" err="1"/>
              <a:t>HFmrEF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New recommendations for HFpEF for SGLT2i (2a), MRAs (2b) &amp; </a:t>
            </a:r>
            <a:r>
              <a:rPr lang="en-US" sz="2000" dirty="0" err="1"/>
              <a:t>ARNi</a:t>
            </a:r>
            <a:r>
              <a:rPr lang="en-US" sz="2000" dirty="0"/>
              <a:t> (2b)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Improved LVEF refers to HFrEF where LVEF is now &gt;40%; these patients should continue HFrEF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Value statements for recommendations where high-quality, cost-effectiveness studies have been published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Amyloid heart disease has new recommendations for screening, testing and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Evidence supporting increased filling pressures is important for HF diagnosis if LVEF &gt;40%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5720C-F2C5-F340-880F-A0C5DA101220}"/>
              </a:ext>
            </a:extLst>
          </p:cNvPr>
          <p:cNvSpPr txBox="1"/>
          <p:nvPr/>
        </p:nvSpPr>
        <p:spPr>
          <a:xfrm>
            <a:off x="4142342" y="6654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B289517-4A6A-F14D-9779-EAD57ACFB2C5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EB5AE-1422-42C9-AE5F-597EECFDC828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83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A1BCD-3065-BD4C-8CE6-73243261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4" y="402098"/>
            <a:ext cx="10792051" cy="738217"/>
          </a:xfrm>
        </p:spPr>
        <p:txBody>
          <a:bodyPr>
            <a:noAutofit/>
          </a:bodyPr>
          <a:lstStyle/>
          <a:p>
            <a:r>
              <a:rPr lang="en-US" sz="2400" dirty="0"/>
              <a:t>Recommendations for Patients at Risk for HF (Stage A: Primary Prevention)</a:t>
            </a:r>
            <a:br>
              <a:rPr lang="en-US" sz="2400" dirty="0"/>
            </a:br>
            <a:br>
              <a:rPr lang="en-US" sz="2400" dirty="0"/>
            </a:br>
            <a:endParaRPr lang="en-US" sz="2400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FED83A-8827-4A74-8424-368A53454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38447"/>
              </p:ext>
            </p:extLst>
          </p:nvPr>
        </p:nvGraphicFramePr>
        <p:xfrm>
          <a:off x="1284470" y="1425849"/>
          <a:ext cx="9509327" cy="4006302"/>
        </p:xfrm>
        <a:graphic>
          <a:graphicData uri="http://schemas.openxmlformats.org/drawingml/2006/table">
            <a:tbl>
              <a:tblPr firstRow="1" firstCol="1" bandRow="1"/>
              <a:tblGrid>
                <a:gridCol w="1580742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1487999">
                  <a:extLst>
                    <a:ext uri="{9D8B030D-6E8A-4147-A177-3AD203B41FA5}">
                      <a16:colId xmlns:a16="http://schemas.microsoft.com/office/drawing/2014/main" val="1414783048"/>
                    </a:ext>
                  </a:extLst>
                </a:gridCol>
                <a:gridCol w="6440586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32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LOE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Recommendations</a:t>
                      </a:r>
                    </a:p>
                  </a:txBody>
                  <a:tcPr marL="60761" marR="60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621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hypertension,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blood pressure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be controlled in accordance with GDMT for hypertension to prevent symptomatic HF</a:t>
                      </a:r>
                      <a:endParaRPr lang="en-US" sz="21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  <a:tr h="729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type 2 diabetes and either established cardiovascular disease or at high cardiovascular risk,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SGLT2i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be used to prevent hospitalizations for HF</a:t>
                      </a:r>
                      <a:endParaRPr lang="en-US" sz="21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966065"/>
                  </a:ext>
                </a:extLst>
              </a:tr>
              <a:tr h="729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NR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general population,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healthy lifestyle habits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such as regular physical activity, maintaining normal weight, healthy dietary patterns, and avoiding smoking are helpful to reduce future risk of HF</a:t>
                      </a:r>
                      <a:endParaRPr lang="en-US" sz="21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495758"/>
                  </a:ext>
                </a:extLst>
              </a:tr>
              <a:tr h="972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2a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patients at risk of developing HF,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natriuretic peptide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biomarker–based screening followed by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team-based care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including a cardiovascular specialist optimizing GDMT, can be useful to prevent the development of LV dysfunction (systolic or diastolic) or new-onset HF</a:t>
                      </a:r>
                      <a:endParaRPr lang="en-US" sz="21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48840"/>
                  </a:ext>
                </a:extLst>
              </a:tr>
              <a:tr h="621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2a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NR</a:t>
                      </a:r>
                    </a:p>
                  </a:txBody>
                  <a:tcPr marL="60761" marR="60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general population,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validated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multivariable risk scores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be useful to estimate subsequent risk of incident HF</a:t>
                      </a:r>
                      <a:endParaRPr lang="en-US" sz="21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761" marR="60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537203"/>
                  </a:ext>
                </a:extLst>
              </a:tr>
            </a:tbl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E35643-3D9D-BC43-B3D1-5177BBDA8269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7FA7F-C813-45BA-BD11-8D4EBBEEB5ED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4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960E5-496D-1942-9867-DAA967B3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for Management of Stage B </a:t>
            </a: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FED83A-8827-4A74-8424-368A53454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05347"/>
              </p:ext>
            </p:extLst>
          </p:nvPr>
        </p:nvGraphicFramePr>
        <p:xfrm>
          <a:off x="1145374" y="1317502"/>
          <a:ext cx="9901251" cy="4222996"/>
        </p:xfrm>
        <a:graphic>
          <a:graphicData uri="http://schemas.openxmlformats.org/drawingml/2006/table">
            <a:tbl>
              <a:tblPr firstRow="1" firstCol="1" bandRow="1"/>
              <a:tblGrid>
                <a:gridCol w="1070696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888595">
                  <a:extLst>
                    <a:ext uri="{9D8B030D-6E8A-4147-A177-3AD203B41FA5}">
                      <a16:colId xmlns:a16="http://schemas.microsoft.com/office/drawing/2014/main" val="1414783048"/>
                    </a:ext>
                  </a:extLst>
                </a:gridCol>
                <a:gridCol w="7941960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310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LOE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Recommendations</a:t>
                      </a:r>
                    </a:p>
                  </a:txBody>
                  <a:tcPr marL="58239" marR="5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LVEF ≤40%, </a:t>
                      </a:r>
                      <a:r>
                        <a:rPr lang="en-US" sz="15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ACEi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be used to prevent symptomatic HF and reduce mortality</a:t>
                      </a:r>
                      <a:endParaRPr lang="en-US" sz="20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39" marR="5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a recent or remote history of myocardial infarction or acute coronary syndrome, 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statins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be used to prevent symptomatic HF and adverse cardiovascular events</a:t>
                      </a:r>
                      <a:endParaRPr lang="en-US" sz="20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39" marR="5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966065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a recent myocardial infarction and LVEF ≤40% who are intolerant to </a:t>
                      </a:r>
                      <a:r>
                        <a:rPr lang="en-US" sz="15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ACEi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ARB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should be used to prevent symptomatic HF and reduce mortality</a:t>
                      </a:r>
                      <a:endParaRPr lang="en-US" sz="20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39" marR="5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495758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a recent or remote history of myocardial infarction or acute coronary syndrome and LVEF ≤40%, 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evidence-based beta blockers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be used to reduce mortality</a:t>
                      </a:r>
                      <a:endParaRPr lang="en-US" sz="20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39" marR="5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160758"/>
                  </a:ext>
                </a:extLst>
              </a:tr>
              <a:tr h="931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who are at least 40 days post–myocardial infarction with LVEF ≤30% and NYHA class I symptoms while receiving GDMT and have reasonable expectation of meaningful survival for &gt;1 year, an 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ICD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recommended for primary prevention of sudden cardiac death to</a:t>
                      </a:r>
                    </a:p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total mortality</a:t>
                      </a:r>
                      <a:endParaRPr lang="en-US" sz="20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39" marR="5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026110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 - LD</a:t>
                      </a:r>
                    </a:p>
                  </a:txBody>
                  <a:tcPr marL="58239" marR="5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LVEF ≤40%, 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beta blockers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be used to prevent symptomatic HF</a:t>
                      </a:r>
                      <a:endParaRPr lang="en-US" sz="20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39" marR="5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619967"/>
                  </a:ext>
                </a:extLst>
              </a:tr>
            </a:tbl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1A5ECE9-5DA4-154A-BF6C-BB2160AACB35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FEAA6-021C-4B15-8022-C14606E2F575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7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AAFEE-2C8B-43FB-ACBE-D22CBAD4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833" y="1297304"/>
            <a:ext cx="5610807" cy="4288792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A474CA-3433-42B3-BBB5-92F6AA9206D9}"/>
              </a:ext>
            </a:extLst>
          </p:cNvPr>
          <p:cNvSpPr txBox="1">
            <a:spLocks/>
          </p:cNvSpPr>
          <p:nvPr/>
        </p:nvSpPr>
        <p:spPr>
          <a:xfrm>
            <a:off x="0" y="157755"/>
            <a:ext cx="3297090" cy="73821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0" i="0" kern="1200">
                <a:solidFill>
                  <a:srgbClr val="1F497D"/>
                </a:solidFill>
                <a:latin typeface="45 Helvetica Light"/>
                <a:ea typeface="+mj-ea"/>
                <a:cs typeface="45 Helvetica Light"/>
              </a:defRPr>
            </a:lvl1pPr>
          </a:lstStyle>
          <a:p>
            <a:pPr algn="ctr"/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FD5E2-74F6-274C-B1B5-4D6239D2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B33B6-6462-A349-9479-3459F854E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4" y="499906"/>
            <a:ext cx="10792051" cy="738217"/>
          </a:xfrm>
        </p:spPr>
        <p:txBody>
          <a:bodyPr/>
          <a:lstStyle/>
          <a:p>
            <a:r>
              <a:rPr lang="en-US" sz="2200" dirty="0"/>
              <a:t>10) Recommendations for Treatment of Patients With Selected HF and Comorbidities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87E120-6ECB-2B4E-81C8-B0BF41AD6604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A7179-B9B3-41CC-BC7E-7F97E403A6F2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0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66890-81EF-0540-AE9E-2654E353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A6DA7-F607-4F73-85AE-5519EF4D07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2374" y="1383443"/>
            <a:ext cx="11044238" cy="4675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8. Patients with advanced HF who wish to prolong survival should be referred to a team specializing in HF including palliative care consistent with the patient’s goals of care</a:t>
            </a:r>
          </a:p>
          <a:p>
            <a:pPr marL="0" indent="0">
              <a:buNone/>
            </a:pPr>
            <a:r>
              <a:rPr lang="en-US" sz="2000" dirty="0"/>
              <a:t>9. Stages of HF were revised to emphasize new terminologies including those “at risk” for HF (stage A) or “pre-HF” (stage B) where primary prevention is important </a:t>
            </a:r>
          </a:p>
          <a:p>
            <a:pPr marL="0" indent="0">
              <a:buNone/>
            </a:pPr>
            <a:r>
              <a:rPr lang="en-US" sz="2000" dirty="0"/>
              <a:t>10. Recommendations are provided for patients with HF and iron deficiency, anemia, hypertension, sleep disorders, type 2 diabetes, atrial fibrillation, coronary artery disease, and malignancy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72160A-71F3-044C-B226-45DCC1EA6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4" y="347506"/>
            <a:ext cx="10792051" cy="73821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yriad Pro" panose="020B0503030403090204" pitchFamily="34" charset="0"/>
              </a:rPr>
              <a:t>Top 10 Take-Home Messages (2/2)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DEBA21B-EA27-B740-831A-B85B10732A7B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B71C8-4391-49F5-A5B9-2759F637AAC2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5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B78520-EE17-4CC8-BFBB-E4E6B039A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27783"/>
              </p:ext>
            </p:extLst>
          </p:nvPr>
        </p:nvGraphicFramePr>
        <p:xfrm>
          <a:off x="1469919" y="1220346"/>
          <a:ext cx="9252161" cy="4417307"/>
        </p:xfrm>
        <a:graphic>
          <a:graphicData uri="http://schemas.openxmlformats.org/drawingml/2006/table">
            <a:tbl>
              <a:tblPr firstRow="1" firstCol="1" bandRow="1"/>
              <a:tblGrid>
                <a:gridCol w="1537993">
                  <a:extLst>
                    <a:ext uri="{9D8B030D-6E8A-4147-A177-3AD203B41FA5}">
                      <a16:colId xmlns:a16="http://schemas.microsoft.com/office/drawing/2014/main" val="2521547372"/>
                    </a:ext>
                  </a:extLst>
                </a:gridCol>
                <a:gridCol w="1447758">
                  <a:extLst>
                    <a:ext uri="{9D8B030D-6E8A-4147-A177-3AD203B41FA5}">
                      <a16:colId xmlns:a16="http://schemas.microsoft.com/office/drawing/2014/main" val="1400523960"/>
                    </a:ext>
                  </a:extLst>
                </a:gridCol>
                <a:gridCol w="6266410">
                  <a:extLst>
                    <a:ext uri="{9D8B030D-6E8A-4147-A177-3AD203B41FA5}">
                      <a16:colId xmlns:a16="http://schemas.microsoft.com/office/drawing/2014/main" val="3609686097"/>
                    </a:ext>
                  </a:extLst>
                </a:gridCol>
              </a:tblGrid>
              <a:tr h="176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LOE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Recommendations</a:t>
                      </a:r>
                    </a:p>
                  </a:txBody>
                  <a:tcPr marL="58305" marR="58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8116"/>
                  </a:ext>
                </a:extLst>
              </a:tr>
              <a:tr h="595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HFrEF and NYHA class II to III symptoms, the use of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ARNi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</a:p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recommended to reduce morbidity and mortality</a:t>
                      </a:r>
                      <a:endParaRPr lang="en-US" sz="15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05" marR="58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380146"/>
                  </a:ext>
                </a:extLst>
              </a:tr>
              <a:tr h="699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previous or current symptoms of chronic HFrEF, the use of </a:t>
                      </a:r>
                      <a:r>
                        <a:rPr lang="en-US" sz="15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ACEi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beneficial to reduce morbidity and mortality when the use of </a:t>
                      </a:r>
                      <a:r>
                        <a:rPr lang="en-US" sz="15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ARNi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not feasible</a:t>
                      </a:r>
                      <a:endParaRPr lang="en-US" sz="15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05" marR="58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411412"/>
                  </a:ext>
                </a:extLst>
              </a:tr>
              <a:tr h="699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chronic symptomatic HFrEF NYHA class II or III who tolerate an </a:t>
                      </a:r>
                      <a:r>
                        <a:rPr lang="en-US" sz="15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ACEi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ARB, 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replacement by an </a:t>
                      </a:r>
                      <a:r>
                        <a:rPr lang="en-US" sz="15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ARNi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recommended to further reduce morbidity and mortality</a:t>
                      </a:r>
                      <a:endParaRPr lang="en-US" sz="15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05" marR="58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838891"/>
                  </a:ext>
                </a:extLst>
              </a:tr>
              <a:tr h="699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HFrEF, with current or previous symptoms, use of 1 of the 3 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beta blockers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proven to reduce mortality is recommended to reduce mortality and hospitalizations</a:t>
                      </a:r>
                      <a:endParaRPr lang="en-US" sz="15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05" marR="58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191859"/>
                  </a:ext>
                </a:extLst>
              </a:tr>
              <a:tr h="794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HFrEF and NYHA class II to IV symptoms, an 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MRA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recommended to reduce morbidity and mortality, if eGFR &gt;30 mL/min/</a:t>
                      </a:r>
                    </a:p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1.73 m2 and serum potassium is &lt;5.0 </a:t>
                      </a:r>
                      <a:r>
                        <a:rPr lang="en-US" sz="15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mEq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en-US" sz="15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05" marR="58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539595"/>
                  </a:ext>
                </a:extLst>
              </a:tr>
              <a:tr h="699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58305" marR="58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symptomatic chronic HFrEF, </a:t>
                      </a: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SGLT2i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recommended to reduce hospitalization for HF and cardiovascular mortality, irrespective of the presence of type 2 diabetes</a:t>
                      </a:r>
                      <a:endParaRPr lang="en-US" sz="15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05" marR="58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8403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C8636-9C89-FE4C-A2C4-153FD1FD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975E30-39F1-124D-B773-49B80E64F669}"/>
              </a:ext>
            </a:extLst>
          </p:cNvPr>
          <p:cNvSpPr txBox="1">
            <a:spLocks/>
          </p:cNvSpPr>
          <p:nvPr/>
        </p:nvSpPr>
        <p:spPr>
          <a:xfrm>
            <a:off x="622301" y="268590"/>
            <a:ext cx="10421937" cy="73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yriad Pro" panose="020B0503030403090204" pitchFamily="34" charset="0"/>
              </a:rPr>
              <a:t>1) GDMT for </a:t>
            </a:r>
            <a:r>
              <a:rPr lang="en-US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HFrEF</a:t>
            </a:r>
            <a:r>
              <a:rPr lang="en-US" b="1" dirty="0">
                <a:solidFill>
                  <a:schemeClr val="bg1"/>
                </a:solidFill>
                <a:latin typeface="Myriad Pro" panose="020B0503030403090204" pitchFamily="34" charset="0"/>
              </a:rPr>
              <a:t> includes 4 medication classes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45B58AC-4AF2-5A49-9B29-FE1AF2ECDA3C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37364-496D-4B0C-98AE-7BEA7D43C59B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3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EC783C-05DB-45BA-828A-D2F505EAAB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73567" y="1223805"/>
            <a:ext cx="6444866" cy="470760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D667C4-A389-5847-B44C-E64CB7F8C11D}"/>
              </a:ext>
            </a:extLst>
          </p:cNvPr>
          <p:cNvSpPr txBox="1">
            <a:spLocks/>
          </p:cNvSpPr>
          <p:nvPr/>
        </p:nvSpPr>
        <p:spPr>
          <a:xfrm>
            <a:off x="622301" y="268590"/>
            <a:ext cx="10421937" cy="73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yriad Pro" panose="020B0503030403090204" pitchFamily="34" charset="0"/>
              </a:rPr>
              <a:t>GDMT for </a:t>
            </a:r>
            <a:r>
              <a:rPr lang="en-US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HFrEF</a:t>
            </a:r>
            <a:endParaRPr lang="en-US" b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EC35F61-9E34-E245-AD89-D4E549785F46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37CD0-FDFF-4839-AC9A-58BBC39FC1E0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9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4FE5B5-39A4-46DE-B96D-8F2BDB03D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85741"/>
              </p:ext>
            </p:extLst>
          </p:nvPr>
        </p:nvGraphicFramePr>
        <p:xfrm>
          <a:off x="729449" y="1497152"/>
          <a:ext cx="10733102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1784171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1679493">
                  <a:extLst>
                    <a:ext uri="{9D8B030D-6E8A-4147-A177-3AD203B41FA5}">
                      <a16:colId xmlns:a16="http://schemas.microsoft.com/office/drawing/2014/main" val="1414783048"/>
                    </a:ext>
                  </a:extLst>
                </a:gridCol>
                <a:gridCol w="7269438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230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70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HFmrEF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SGLT2i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be beneficial in decreasing HF hospitalizations and cardiovascular mortality</a:t>
                      </a:r>
                      <a:endParaRPr lang="en-US" sz="24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  <a:tr h="258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NR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Among patients with current or previous symptomatic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HFmrEF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use of evidence-based beta blockers for HFrEF, </a:t>
                      </a:r>
                      <a:r>
                        <a:rPr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ARNi</a:t>
                      </a: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ACEi</a:t>
                      </a: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or ARB, and MRAs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be considered, to reduce the risk of HF hospitalization and cardiovascular mortality, </a:t>
                      </a:r>
                      <a:r>
                        <a:rPr lang="en-US" sz="2400" b="0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particularly among patients with LVEF on the lower end of this spectrum</a:t>
                      </a:r>
                      <a:endParaRPr lang="en-US" sz="2400" b="0" i="0" u="sng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92384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252F0E6-8CC1-F548-A404-BB5E5DFF8E48}"/>
              </a:ext>
            </a:extLst>
          </p:cNvPr>
          <p:cNvSpPr txBox="1">
            <a:spLocks/>
          </p:cNvSpPr>
          <p:nvPr/>
        </p:nvSpPr>
        <p:spPr>
          <a:xfrm>
            <a:off x="622301" y="268590"/>
            <a:ext cx="10421937" cy="73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yriad Pro" panose="020B0503030403090204" pitchFamily="34" charset="0"/>
              </a:rPr>
              <a:t>2) New recommendations in </a:t>
            </a:r>
            <a:r>
              <a:rPr lang="en-US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b="1" dirty="0">
                <a:solidFill>
                  <a:schemeClr val="bg1"/>
                </a:solidFill>
                <a:latin typeface="Myriad Pro" panose="020B0503030403090204" pitchFamily="34" charset="0"/>
              </a:rPr>
              <a:t> (LVEF 41-49%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835FE-FEE0-944B-B0C2-A63D1BD6A9DE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04E03-21A1-4C6B-86C4-CE9376617E18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8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9D5D3-B143-A144-BC48-9316F3E6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2C0B9-30D8-44AB-9D5F-025651EA5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Recommendations for </a:t>
            </a:r>
            <a:r>
              <a:rPr lang="en-US" dirty="0" err="1"/>
              <a:t>HFmrEF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AEFEFB-4D9D-4531-95DF-D430A41FD2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79001" y="1245472"/>
            <a:ext cx="4033997" cy="436705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E19C005-BA31-C543-AF37-5988FCDA43B8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4B5ED-ABF6-4D0B-BE49-6897E389AB93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6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CEDF-2A57-6C46-A868-28032F22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AD872A-76B5-46AD-AF1C-74B54BE2D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3) New recommendations in HFpEF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4FE5B5-39A4-46DE-B96D-8F2BDB03D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56558"/>
              </p:ext>
            </p:extLst>
          </p:nvPr>
        </p:nvGraphicFramePr>
        <p:xfrm>
          <a:off x="885614" y="1478158"/>
          <a:ext cx="10420771" cy="3901684"/>
        </p:xfrm>
        <a:graphic>
          <a:graphicData uri="http://schemas.openxmlformats.org/drawingml/2006/table">
            <a:tbl>
              <a:tblPr firstRow="1" firstCol="1" bandRow="1"/>
              <a:tblGrid>
                <a:gridCol w="1732252">
                  <a:extLst>
                    <a:ext uri="{9D8B030D-6E8A-4147-A177-3AD203B41FA5}">
                      <a16:colId xmlns:a16="http://schemas.microsoft.com/office/drawing/2014/main" val="945257757"/>
                    </a:ext>
                  </a:extLst>
                </a:gridCol>
                <a:gridCol w="1630620">
                  <a:extLst>
                    <a:ext uri="{9D8B030D-6E8A-4147-A177-3AD203B41FA5}">
                      <a16:colId xmlns:a16="http://schemas.microsoft.com/office/drawing/2014/main" val="1414783048"/>
                    </a:ext>
                  </a:extLst>
                </a:gridCol>
                <a:gridCol w="7057899">
                  <a:extLst>
                    <a:ext uri="{9D8B030D-6E8A-4147-A177-3AD203B41FA5}">
                      <a16:colId xmlns:a16="http://schemas.microsoft.com/office/drawing/2014/main" val="3721710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</a:t>
                      </a:r>
                    </a:p>
                  </a:txBody>
                  <a:tcPr marL="66584" marR="6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LOE</a:t>
                      </a:r>
                    </a:p>
                  </a:txBody>
                  <a:tcPr marL="66584" marR="6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Recommendations</a:t>
                      </a:r>
                    </a:p>
                  </a:txBody>
                  <a:tcPr marL="66584" marR="6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18003"/>
                  </a:ext>
                </a:extLst>
              </a:tr>
              <a:tr h="1065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2a</a:t>
                      </a:r>
                    </a:p>
                  </a:txBody>
                  <a:tcPr marL="66584" marR="6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66584" marR="6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HFpEF, </a:t>
                      </a:r>
                      <a:r>
                        <a:rPr lang="en-US" sz="23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SGLT2i</a:t>
                      </a:r>
                      <a:r>
                        <a:rPr lang="en-US" sz="2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beneficial in decreasing HF hospitalizations and cardiovascular mortality</a:t>
                      </a:r>
                      <a:endParaRPr lang="en-US" sz="23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584" marR="6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18447"/>
                  </a:ext>
                </a:extLst>
              </a:tr>
              <a:tr h="1420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2b</a:t>
                      </a:r>
                    </a:p>
                  </a:txBody>
                  <a:tcPr marL="66584" marR="6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66584" marR="6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selected patients with HFpEF, </a:t>
                      </a:r>
                      <a:r>
                        <a:rPr lang="en-US" sz="23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MRAs </a:t>
                      </a:r>
                      <a:r>
                        <a:rPr lang="en-US" sz="2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be considered to decrease hospitalizations, </a:t>
                      </a:r>
                      <a:r>
                        <a:rPr lang="en-US" sz="2300" b="0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particularly among patients with LVEF on the lower end of this spectrum</a:t>
                      </a:r>
                      <a:endParaRPr lang="en-US" sz="2300" b="0" i="0" u="sng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584" marR="6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923842"/>
                  </a:ext>
                </a:extLst>
              </a:tr>
              <a:tr h="1065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2b</a:t>
                      </a:r>
                    </a:p>
                  </a:txBody>
                  <a:tcPr marL="66584" marR="6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 - R</a:t>
                      </a:r>
                    </a:p>
                  </a:txBody>
                  <a:tcPr marL="66584" marR="6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selected patients with HFpEF, </a:t>
                      </a:r>
                      <a:r>
                        <a:rPr lang="en-US" sz="23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ARNi</a:t>
                      </a:r>
                      <a:r>
                        <a:rPr lang="en-US" sz="23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be considered to decrease hospitalizations, </a:t>
                      </a:r>
                      <a:r>
                        <a:rPr lang="en-US" sz="2300" b="0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particularly among patients with LVEF on the lower end of this spectrum</a:t>
                      </a:r>
                      <a:endParaRPr lang="en-US" sz="2300" b="0" i="0" u="sng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584" marR="6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081128"/>
                  </a:ext>
                </a:extLst>
              </a:tr>
            </a:tbl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33D69B0-9CFA-9A4B-9C43-565F6EBE3C4A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66E39-7269-4499-AB98-2CF816A824C4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2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65C05-E8EE-9548-AB2A-487E9FA5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2C0B9-30D8-44AB-9D5F-025651EA5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Recommendations for HFpEF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56F72-C80A-4267-BF21-2FDB98C1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25" y="1225815"/>
            <a:ext cx="4070549" cy="44063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AC68BC5-4487-5943-B9CE-9A06202D50F7}"/>
              </a:ext>
            </a:extLst>
          </p:cNvPr>
          <p:cNvSpPr txBox="1">
            <a:spLocks/>
          </p:cNvSpPr>
          <p:nvPr/>
        </p:nvSpPr>
        <p:spPr>
          <a:xfrm>
            <a:off x="8475260" y="6464242"/>
            <a:ext cx="2717501" cy="43465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Heidenreich PA, </a:t>
            </a:r>
            <a:r>
              <a:rPr lang="en-US" sz="1200" i="1" dirty="0"/>
              <a:t>et al. J Card Fail </a:t>
            </a:r>
            <a:r>
              <a:rPr lang="en-US" sz="1200" dirty="0"/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CF85A-B46C-49DD-80E9-A49F6F5CCB98}"/>
              </a:ext>
            </a:extLst>
          </p:cNvPr>
          <p:cNvSpPr txBox="1"/>
          <p:nvPr/>
        </p:nvSpPr>
        <p:spPr>
          <a:xfrm>
            <a:off x="2155884" y="5805492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1000" b="0" i="0" kern="1200" dirty="0">
                <a:solidFill>
                  <a:schemeClr val="tx1"/>
                </a:solidFill>
                <a:effectLst/>
                <a:latin typeface="Myriad Pro Cond" panose="020B0506030403020204" pitchFamily="34" charset="0"/>
                <a:ea typeface="+mn-ea"/>
                <a:cs typeface="+mn-cs"/>
              </a:rPr>
              <a:t>2022 ACC/AHA/HFSA Guideline for the Management of Heart Failure - DOI: 10.1016/j.cardfail.2022.02.010</a:t>
            </a:r>
            <a:endParaRPr lang="en-US" sz="1000" b="0" i="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6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2581</Words>
  <Application>Microsoft Office PowerPoint</Application>
  <PresentationFormat>Widescreen</PresentationFormat>
  <Paragraphs>250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35 Helvetica Thin</vt:lpstr>
      <vt:lpstr>45 Helvetica Light</vt:lpstr>
      <vt:lpstr>65 Helvetica Medium</vt:lpstr>
      <vt:lpstr>Arial</vt:lpstr>
      <vt:lpstr>Calibri</vt:lpstr>
      <vt:lpstr>Calibri Light</vt:lpstr>
      <vt:lpstr>Myriad Pro</vt:lpstr>
      <vt:lpstr>Myriad Pro Cond</vt:lpstr>
      <vt:lpstr>Office Theme</vt:lpstr>
      <vt:lpstr>2022 AHA/ACC/HFSA Guideline for the Management of Heart Failure</vt:lpstr>
      <vt:lpstr>Top 10 Take-Home Messages (1/2)</vt:lpstr>
      <vt:lpstr>Top 10 Take-Home Messages (2/2)</vt:lpstr>
      <vt:lpstr>PowerPoint Presentation</vt:lpstr>
      <vt:lpstr>PowerPoint Presentation</vt:lpstr>
      <vt:lpstr>PowerPoint Presentation</vt:lpstr>
      <vt:lpstr>Recommendations for HFmrEF</vt:lpstr>
      <vt:lpstr>3) New recommendations in HFpEF  </vt:lpstr>
      <vt:lpstr>Recommendations for HFpEF</vt:lpstr>
      <vt:lpstr>4) Recommendations for HFimpEF  </vt:lpstr>
      <vt:lpstr>Classification &amp; Trajectories of HF Based on LVEF</vt:lpstr>
      <vt:lpstr>5) Value Statements for Recommendations (1/2)  </vt:lpstr>
      <vt:lpstr>Value Statements for Recommendations (2/2)  </vt:lpstr>
      <vt:lpstr>6) New Recommendations for Amyloid Heart Disease  </vt:lpstr>
      <vt:lpstr>Diagnostic and Treatment of Transthyretin Cardiac Amyloidosis Algorithm  </vt:lpstr>
      <vt:lpstr>New Recommendations for Amyloid Heart Disease  </vt:lpstr>
      <vt:lpstr>7) HF diagnosis if LVEF &gt;40%: ↑ filling pressures   </vt:lpstr>
      <vt:lpstr>8) Patients with advanced HF who wish to prolong survival should be referred to a team specializing in HF   </vt:lpstr>
      <vt:lpstr>9) Revised HF Stages and Primary Prevention   </vt:lpstr>
      <vt:lpstr>Recommendations for Patients at Risk for HF (Stage A: Primary Prevention)  </vt:lpstr>
      <vt:lpstr>Recommendations for Management of Stage B   </vt:lpstr>
      <vt:lpstr>10) Recommendations for Treatment of Patients With Selected HF and Comorbidities</vt:lpstr>
    </vt:vector>
  </TitlesOfParts>
  <Company>Duke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Mentz</dc:creator>
  <cp:lastModifiedBy>Laura Poko</cp:lastModifiedBy>
  <cp:revision>85</cp:revision>
  <dcterms:created xsi:type="dcterms:W3CDTF">2020-12-02T14:17:32Z</dcterms:created>
  <dcterms:modified xsi:type="dcterms:W3CDTF">2022-04-01T14:59:00Z</dcterms:modified>
</cp:coreProperties>
</file>