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5" r:id="rId5"/>
    <p:sldId id="258" r:id="rId6"/>
    <p:sldId id="259" r:id="rId7"/>
    <p:sldId id="261"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2"/>
    <a:srgbClr val="003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76403-C84B-6D08-5086-6DACAB50DD2A}" v="44" dt="2026-02-02T19:31:08.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726"/>
  </p:normalViewPr>
  <p:slideViewPr>
    <p:cSldViewPr snapToGrid="0" snapToObjects="1">
      <p:cViewPr varScale="1">
        <p:scale>
          <a:sx n="67" d="100"/>
          <a:sy n="67" d="100"/>
        </p:scale>
        <p:origin x="91"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7035-B323-3E44-B071-E202DADE54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085DF6-BF4D-8E45-86D8-0267B134C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34E7C2-202F-1A4C-ACEE-08C383EDAD7A}"/>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5" name="Footer Placeholder 4">
            <a:extLst>
              <a:ext uri="{FF2B5EF4-FFF2-40B4-BE49-F238E27FC236}">
                <a16:creationId xmlns:a16="http://schemas.microsoft.com/office/drawing/2014/main" id="{FA4A218E-E41F-B146-AD3B-B1BC8F87F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52B49-381B-CE42-8081-7EFDE73A0DF3}"/>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25142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F3B8-BD5C-2D4C-A12B-6B6444FBB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08E3A-DD94-314F-8363-95CA4E6C0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C989F-B1FA-BF48-96D2-EEF2016176FA}"/>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5" name="Footer Placeholder 4">
            <a:extLst>
              <a:ext uri="{FF2B5EF4-FFF2-40B4-BE49-F238E27FC236}">
                <a16:creationId xmlns:a16="http://schemas.microsoft.com/office/drawing/2014/main" id="{D0ACB648-18F3-B94A-9E79-EED4C9ECC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E9F3C-7630-6F48-ACD0-92F41E612E85}"/>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399169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0F156E-F297-434A-81FF-2AD25B3300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974658-3030-B54A-968E-1BCAB0510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0B72-3B60-BC4E-8E77-0F4DB7F421AC}"/>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5" name="Footer Placeholder 4">
            <a:extLst>
              <a:ext uri="{FF2B5EF4-FFF2-40B4-BE49-F238E27FC236}">
                <a16:creationId xmlns:a16="http://schemas.microsoft.com/office/drawing/2014/main" id="{3A327996-69AE-7644-91A8-4B2370EF9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75BC3-7502-2847-8FFE-2D8144562C9C}"/>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95771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A006-9D8D-8342-BFEA-7FFFDC806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543DA-F91A-A348-AA28-6CB94422C2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9B59-7F4D-694B-ADA6-769BACE4F800}"/>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5" name="Footer Placeholder 4">
            <a:extLst>
              <a:ext uri="{FF2B5EF4-FFF2-40B4-BE49-F238E27FC236}">
                <a16:creationId xmlns:a16="http://schemas.microsoft.com/office/drawing/2014/main" id="{AC5BC264-1008-CB44-B34E-33493A284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FD852-8330-E74C-B5F7-4FCF561DC25F}"/>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121972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ACD3-65BD-944E-B74F-0A0858B55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C42572-C9A4-F94E-8DB1-2F59097D7E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AFB08B-61B7-5D47-B287-077CBD38C9A9}"/>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5" name="Footer Placeholder 4">
            <a:extLst>
              <a:ext uri="{FF2B5EF4-FFF2-40B4-BE49-F238E27FC236}">
                <a16:creationId xmlns:a16="http://schemas.microsoft.com/office/drawing/2014/main" id="{AE9403D4-1CC4-6B49-90E0-F9842A085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45D82-0932-214A-A4B0-06C8F8140AB6}"/>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414532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9F9B-FBF0-9E48-A64A-447BD7421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068C22-99EC-8C46-852A-2B3DFCF2F8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5BD733-DC8D-EF41-9BD9-81D7D4DF1A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512467-1C97-D243-B4B8-1C1DA30587DF}"/>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6" name="Footer Placeholder 5">
            <a:extLst>
              <a:ext uri="{FF2B5EF4-FFF2-40B4-BE49-F238E27FC236}">
                <a16:creationId xmlns:a16="http://schemas.microsoft.com/office/drawing/2014/main" id="{7448BF7E-5A8B-5747-977A-B7DC2E48F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2DAD4-7D06-554D-8275-93A54EFA0F7A}"/>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162730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15F7-D271-4442-A29F-E3A11EFAD6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96331C-8B33-E94C-BB7F-49128AF6B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CFED73-CCAA-4545-8CEE-3B9BED80FD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6E45DD-6815-BA40-812B-3B5BD826B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583F7-3522-B446-B98A-1F656E1DC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667CC1-4D5B-AB44-9A16-C74F61BB8BF0}"/>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8" name="Footer Placeholder 7">
            <a:extLst>
              <a:ext uri="{FF2B5EF4-FFF2-40B4-BE49-F238E27FC236}">
                <a16:creationId xmlns:a16="http://schemas.microsoft.com/office/drawing/2014/main" id="{B2BBE9B3-71E2-7D45-A757-FEC98ED74F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723E34-19B6-5340-BF3F-193D557A666E}"/>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144693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1030-BE4F-784F-A970-55335473C8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547354-998C-EF45-9246-642EEE9FC423}"/>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4" name="Footer Placeholder 3">
            <a:extLst>
              <a:ext uri="{FF2B5EF4-FFF2-40B4-BE49-F238E27FC236}">
                <a16:creationId xmlns:a16="http://schemas.microsoft.com/office/drawing/2014/main" id="{6877C545-3E45-BA44-B812-39966F32A4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DBE530-834B-3B47-A8F5-94784A9B9D6B}"/>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18335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2DC999-AF89-154F-8579-2377A8C7A30F}"/>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3" name="Footer Placeholder 2">
            <a:extLst>
              <a:ext uri="{FF2B5EF4-FFF2-40B4-BE49-F238E27FC236}">
                <a16:creationId xmlns:a16="http://schemas.microsoft.com/office/drawing/2014/main" id="{24972277-0F2E-394E-AF79-DEA69E5692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DA119-64C3-914F-A5DE-0A17887ACA2E}"/>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11628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E05E-4C5B-FD4C-A9C3-6AAB4716D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4BB81-1CEF-E047-BAAE-83EBA05F8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47B15-3C9C-E741-8239-B3539C06E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576CF-5CF6-9B4C-8E1B-8FA0C5A7640F}"/>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6" name="Footer Placeholder 5">
            <a:extLst>
              <a:ext uri="{FF2B5EF4-FFF2-40B4-BE49-F238E27FC236}">
                <a16:creationId xmlns:a16="http://schemas.microsoft.com/office/drawing/2014/main" id="{9EBA6B87-0982-4447-8690-51B3332C5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AC10B-9196-2C4A-8565-4534F0B43DEB}"/>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16009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CB92-76B8-F64E-BBA6-94BD09AB3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D9C96D-4148-9B4D-A1B9-1810FF1AC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FFF8BD-E313-3F40-8F1E-6543A1223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B07C0-D96C-AE43-B788-D99D0234B05A}"/>
              </a:ext>
            </a:extLst>
          </p:cNvPr>
          <p:cNvSpPr>
            <a:spLocks noGrp="1"/>
          </p:cNvSpPr>
          <p:nvPr>
            <p:ph type="dt" sz="half" idx="10"/>
          </p:nvPr>
        </p:nvSpPr>
        <p:spPr/>
        <p:txBody>
          <a:bodyPr/>
          <a:lstStyle/>
          <a:p>
            <a:fld id="{D37E2D04-E2EC-C949-A7F1-2EB22A8D2BA5}" type="datetimeFigureOut">
              <a:rPr lang="en-US" smtClean="0"/>
              <a:t>2/2/2026</a:t>
            </a:fld>
            <a:endParaRPr lang="en-US"/>
          </a:p>
        </p:txBody>
      </p:sp>
      <p:sp>
        <p:nvSpPr>
          <p:cNvPr id="6" name="Footer Placeholder 5">
            <a:extLst>
              <a:ext uri="{FF2B5EF4-FFF2-40B4-BE49-F238E27FC236}">
                <a16:creationId xmlns:a16="http://schemas.microsoft.com/office/drawing/2014/main" id="{02CA6B89-41B8-7148-ADB7-D1C181E7D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9F658-41F2-D845-AB25-4AFCB2AE721E}"/>
              </a:ext>
            </a:extLst>
          </p:cNvPr>
          <p:cNvSpPr>
            <a:spLocks noGrp="1"/>
          </p:cNvSpPr>
          <p:nvPr>
            <p:ph type="sldNum" sz="quarter" idx="12"/>
          </p:nvPr>
        </p:nvSpPr>
        <p:spPr/>
        <p:txBody>
          <a:bodyPr/>
          <a:lstStyle/>
          <a:p>
            <a:fld id="{F51D9C97-BFF6-D448-9A12-2C05BA50390C}" type="slidenum">
              <a:rPr lang="en-US" smtClean="0"/>
              <a:t>‹#›</a:t>
            </a:fld>
            <a:endParaRPr lang="en-US"/>
          </a:p>
        </p:txBody>
      </p:sp>
    </p:spTree>
    <p:extLst>
      <p:ext uri="{BB962C8B-B14F-4D97-AF65-F5344CB8AC3E}">
        <p14:creationId xmlns:p14="http://schemas.microsoft.com/office/powerpoint/2010/main" val="354044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14672-6DF9-AC42-B234-9A525E7E3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79BC9A-680D-684D-A26F-EEECAB90C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8B887-F965-C047-B825-F947A2201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E2D04-E2EC-C949-A7F1-2EB22A8D2BA5}" type="datetimeFigureOut">
              <a:rPr lang="en-US" smtClean="0"/>
              <a:t>2/2/2026</a:t>
            </a:fld>
            <a:endParaRPr lang="en-US"/>
          </a:p>
        </p:txBody>
      </p:sp>
      <p:sp>
        <p:nvSpPr>
          <p:cNvPr id="5" name="Footer Placeholder 4">
            <a:extLst>
              <a:ext uri="{FF2B5EF4-FFF2-40B4-BE49-F238E27FC236}">
                <a16:creationId xmlns:a16="http://schemas.microsoft.com/office/drawing/2014/main" id="{E2C2437D-CF89-C844-B83F-6EA89DEAF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31A2F1-DCD6-3040-A921-0D58361C3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D9C97-BFF6-D448-9A12-2C05BA50390C}" type="slidenum">
              <a:rPr lang="en-US" smtClean="0"/>
              <a:t>‹#›</a:t>
            </a:fld>
            <a:endParaRPr lang="en-US"/>
          </a:p>
        </p:txBody>
      </p:sp>
    </p:spTree>
    <p:extLst>
      <p:ext uri="{BB962C8B-B14F-4D97-AF65-F5344CB8AC3E}">
        <p14:creationId xmlns:p14="http://schemas.microsoft.com/office/powerpoint/2010/main" val="5797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DEF793-EBB7-42DB-8169-45877909CA7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2162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F8CE23-E06D-0940-B09A-BD12E3FF6EFE}"/>
              </a:ext>
            </a:extLst>
          </p:cNvPr>
          <p:cNvPicPr>
            <a:picLocks noChangeAspect="1"/>
          </p:cNvPicPr>
          <p:nvPr/>
        </p:nvPicPr>
        <p:blipFill>
          <a:blip r:embed="rId2"/>
          <a:stretch>
            <a:fillRect/>
          </a:stretch>
        </p:blipFill>
        <p:spPr>
          <a:xfrm>
            <a:off x="0" y="0"/>
            <a:ext cx="12192000" cy="1047750"/>
          </a:xfrm>
          <a:prstGeom prst="rect">
            <a:avLst/>
          </a:prstGeom>
        </p:spPr>
      </p:pic>
      <p:sp>
        <p:nvSpPr>
          <p:cNvPr id="14" name="Rectangle 13">
            <a:extLst>
              <a:ext uri="{FF2B5EF4-FFF2-40B4-BE49-F238E27FC236}">
                <a16:creationId xmlns:a16="http://schemas.microsoft.com/office/drawing/2014/main" id="{BFAD25B0-8BD6-9440-96B4-A719C13898CA}"/>
              </a:ext>
            </a:extLst>
          </p:cNvPr>
          <p:cNvSpPr/>
          <p:nvPr/>
        </p:nvSpPr>
        <p:spPr>
          <a:xfrm>
            <a:off x="6025662" y="2066599"/>
            <a:ext cx="4855028" cy="1926772"/>
          </a:xfrm>
          <a:prstGeom prst="rect">
            <a:avLst/>
          </a:prstGeom>
          <a:solidFill>
            <a:srgbClr val="003B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Text&#10;&#10;Description automatically generated">
            <a:extLst>
              <a:ext uri="{FF2B5EF4-FFF2-40B4-BE49-F238E27FC236}">
                <a16:creationId xmlns:a16="http://schemas.microsoft.com/office/drawing/2014/main" id="{AC23FEF5-3E54-4F45-872F-D0E22672D237}"/>
              </a:ext>
            </a:extLst>
          </p:cNvPr>
          <p:cNvPicPr>
            <a:picLocks noChangeAspect="1"/>
          </p:cNvPicPr>
          <p:nvPr/>
        </p:nvPicPr>
        <p:blipFill rotWithShape="1">
          <a:blip r:embed="rId3"/>
          <a:srcRect l="3975" t="17862" r="67364" b="17818"/>
          <a:stretch/>
        </p:blipFill>
        <p:spPr>
          <a:xfrm>
            <a:off x="4607377" y="4377744"/>
            <a:ext cx="2324102" cy="1798211"/>
          </a:xfrm>
          <a:prstGeom prst="rect">
            <a:avLst/>
          </a:prstGeom>
        </p:spPr>
      </p:pic>
      <p:pic>
        <p:nvPicPr>
          <p:cNvPr id="4" name="Picture 3" descr="A close-up of a logo&#10;&#10;Description automatically generated">
            <a:extLst>
              <a:ext uri="{FF2B5EF4-FFF2-40B4-BE49-F238E27FC236}">
                <a16:creationId xmlns:a16="http://schemas.microsoft.com/office/drawing/2014/main" id="{EC15DFE5-D041-CF25-F080-652F85ACE3FC}"/>
              </a:ext>
            </a:extLst>
          </p:cNvPr>
          <p:cNvPicPr>
            <a:picLocks noChangeAspect="1"/>
          </p:cNvPicPr>
          <p:nvPr/>
        </p:nvPicPr>
        <p:blipFill>
          <a:blip r:embed="rId4"/>
          <a:stretch>
            <a:fillRect/>
          </a:stretch>
        </p:blipFill>
        <p:spPr>
          <a:xfrm>
            <a:off x="1109581" y="2453823"/>
            <a:ext cx="4262934" cy="1152324"/>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A35D8AB-B6AD-9CC1-28A9-74CDBEBCA956}"/>
              </a:ext>
            </a:extLst>
          </p:cNvPr>
          <p:cNvPicPr>
            <a:picLocks noChangeAspect="1"/>
          </p:cNvPicPr>
          <p:nvPr/>
        </p:nvPicPr>
        <p:blipFill>
          <a:blip r:embed="rId5"/>
          <a:stretch>
            <a:fillRect/>
          </a:stretch>
        </p:blipFill>
        <p:spPr>
          <a:xfrm>
            <a:off x="6321709" y="2453823"/>
            <a:ext cx="4262934" cy="1152324"/>
          </a:xfrm>
          <a:prstGeom prst="rect">
            <a:avLst/>
          </a:prstGeom>
        </p:spPr>
      </p:pic>
    </p:spTree>
    <p:extLst>
      <p:ext uri="{BB962C8B-B14F-4D97-AF65-F5344CB8AC3E}">
        <p14:creationId xmlns:p14="http://schemas.microsoft.com/office/powerpoint/2010/main" val="12448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900BFA-E75F-7A3C-0568-D18924AF2C27}"/>
              </a:ext>
            </a:extLst>
          </p:cNvPr>
          <p:cNvPicPr>
            <a:picLocks noChangeAspect="1"/>
          </p:cNvPicPr>
          <p:nvPr/>
        </p:nvPicPr>
        <p:blipFill>
          <a:blip r:embed="rId2"/>
          <a:stretch>
            <a:fillRect/>
          </a:stretch>
        </p:blipFill>
        <p:spPr>
          <a:xfrm>
            <a:off x="5412755" y="1265319"/>
            <a:ext cx="3025867" cy="2521555"/>
          </a:xfrm>
          <a:prstGeom prst="rect">
            <a:avLst/>
          </a:prstGeom>
        </p:spPr>
      </p:pic>
      <p:pic>
        <p:nvPicPr>
          <p:cNvPr id="18" name="Picture 17">
            <a:extLst>
              <a:ext uri="{FF2B5EF4-FFF2-40B4-BE49-F238E27FC236}">
                <a16:creationId xmlns:a16="http://schemas.microsoft.com/office/drawing/2014/main" id="{4A6BC1F1-9562-AB8C-1351-DD060BA95041}"/>
              </a:ext>
            </a:extLst>
          </p:cNvPr>
          <p:cNvPicPr>
            <a:picLocks noChangeAspect="1"/>
          </p:cNvPicPr>
          <p:nvPr/>
        </p:nvPicPr>
        <p:blipFill>
          <a:blip r:embed="rId3"/>
          <a:stretch>
            <a:fillRect/>
          </a:stretch>
        </p:blipFill>
        <p:spPr>
          <a:xfrm>
            <a:off x="3593062" y="3990525"/>
            <a:ext cx="4454521" cy="2505667"/>
          </a:xfrm>
          <a:prstGeom prst="rect">
            <a:avLst/>
          </a:prstGeom>
        </p:spPr>
      </p:pic>
      <p:pic>
        <p:nvPicPr>
          <p:cNvPr id="15" name="Picture 14">
            <a:extLst>
              <a:ext uri="{FF2B5EF4-FFF2-40B4-BE49-F238E27FC236}">
                <a16:creationId xmlns:a16="http://schemas.microsoft.com/office/drawing/2014/main" id="{20A81C21-31A9-8F73-8B00-C448612F50E9}"/>
              </a:ext>
            </a:extLst>
          </p:cNvPr>
          <p:cNvPicPr>
            <a:picLocks noChangeAspect="1"/>
          </p:cNvPicPr>
          <p:nvPr/>
        </p:nvPicPr>
        <p:blipFill>
          <a:blip r:embed="rId4"/>
          <a:stretch>
            <a:fillRect/>
          </a:stretch>
        </p:blipFill>
        <p:spPr>
          <a:xfrm>
            <a:off x="8438622" y="3977485"/>
            <a:ext cx="3038096" cy="2531746"/>
          </a:xfrm>
          <a:prstGeom prst="rect">
            <a:avLst/>
          </a:prstGeom>
        </p:spPr>
      </p:pic>
      <p:pic>
        <p:nvPicPr>
          <p:cNvPr id="9" name="Picture 8">
            <a:extLst>
              <a:ext uri="{FF2B5EF4-FFF2-40B4-BE49-F238E27FC236}">
                <a16:creationId xmlns:a16="http://schemas.microsoft.com/office/drawing/2014/main" id="{E79DA36A-A95C-603B-DA67-1462849907E9}"/>
              </a:ext>
            </a:extLst>
          </p:cNvPr>
          <p:cNvPicPr>
            <a:picLocks noChangeAspect="1"/>
          </p:cNvPicPr>
          <p:nvPr/>
        </p:nvPicPr>
        <p:blipFill>
          <a:blip r:embed="rId5"/>
          <a:stretch>
            <a:fillRect/>
          </a:stretch>
        </p:blipFill>
        <p:spPr>
          <a:xfrm>
            <a:off x="517167" y="1265319"/>
            <a:ext cx="4458023" cy="2507637"/>
          </a:xfrm>
          <a:prstGeom prst="rect">
            <a:avLst/>
          </a:prstGeom>
        </p:spPr>
      </p:pic>
      <p:pic>
        <p:nvPicPr>
          <p:cNvPr id="3" name="Picture 2">
            <a:extLst>
              <a:ext uri="{FF2B5EF4-FFF2-40B4-BE49-F238E27FC236}">
                <a16:creationId xmlns:a16="http://schemas.microsoft.com/office/drawing/2014/main" id="{A9ADECFF-EA33-AD42-AEF4-979B03D125AC}"/>
              </a:ext>
            </a:extLst>
          </p:cNvPr>
          <p:cNvPicPr>
            <a:picLocks noChangeAspect="1"/>
          </p:cNvPicPr>
          <p:nvPr/>
        </p:nvPicPr>
        <p:blipFill>
          <a:blip r:embed="rId6"/>
          <a:stretch>
            <a:fillRect/>
          </a:stretch>
        </p:blipFill>
        <p:spPr>
          <a:xfrm>
            <a:off x="0" y="0"/>
            <a:ext cx="12192000" cy="1047750"/>
          </a:xfrm>
          <a:prstGeom prst="rect">
            <a:avLst/>
          </a:prstGeom>
        </p:spPr>
      </p:pic>
    </p:spTree>
    <p:extLst>
      <p:ext uri="{BB962C8B-B14F-4D97-AF65-F5344CB8AC3E}">
        <p14:creationId xmlns:p14="http://schemas.microsoft.com/office/powerpoint/2010/main" val="363996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BD632E-B43D-2F40-8832-3C8CDC2E7B65}"/>
              </a:ext>
            </a:extLst>
          </p:cNvPr>
          <p:cNvPicPr>
            <a:picLocks noChangeAspect="1"/>
          </p:cNvPicPr>
          <p:nvPr/>
        </p:nvPicPr>
        <p:blipFill>
          <a:blip r:embed="rId2"/>
          <a:stretch>
            <a:fillRect/>
          </a:stretch>
        </p:blipFill>
        <p:spPr>
          <a:xfrm>
            <a:off x="0" y="0"/>
            <a:ext cx="12192000" cy="1047750"/>
          </a:xfrm>
          <a:prstGeom prst="rect">
            <a:avLst/>
          </a:prstGeom>
        </p:spPr>
      </p:pic>
      <p:sp>
        <p:nvSpPr>
          <p:cNvPr id="5" name="TextBox 4">
            <a:extLst>
              <a:ext uri="{FF2B5EF4-FFF2-40B4-BE49-F238E27FC236}">
                <a16:creationId xmlns:a16="http://schemas.microsoft.com/office/drawing/2014/main" id="{13EE6B2E-A37D-5E40-B91C-1A275260CCD9}"/>
              </a:ext>
            </a:extLst>
          </p:cNvPr>
          <p:cNvSpPr txBox="1"/>
          <p:nvPr/>
        </p:nvSpPr>
        <p:spPr>
          <a:xfrm>
            <a:off x="496865" y="1285395"/>
            <a:ext cx="11341697" cy="1200329"/>
          </a:xfrm>
          <a:prstGeom prst="rect">
            <a:avLst/>
          </a:prstGeom>
          <a:noFill/>
        </p:spPr>
        <p:txBody>
          <a:bodyPr wrap="square" lIns="91440" tIns="45720" rIns="91440" bIns="45720" rtlCol="0" anchor="t">
            <a:spAutoFit/>
          </a:bodyPr>
          <a:lstStyle/>
          <a:p>
            <a:r>
              <a:rPr lang="en-US" b="1" dirty="0">
                <a:latin typeface="Acumin Pro"/>
                <a:ea typeface="Verdana"/>
                <a:cs typeface="Verdana" panose="020B0604030504040204" pitchFamily="34" charset="0"/>
              </a:rPr>
              <a:t>Link to: </a:t>
            </a:r>
            <a:r>
              <a:rPr lang="en-US" sz="1800" dirty="0">
                <a:latin typeface="Acumin Pro" panose="020B0504020202020204"/>
                <a:ea typeface="Verdana" panose="020B0604030504040204" pitchFamily="34" charset="0"/>
                <a:cs typeface="Verdana" panose="020B0604030504040204" pitchFamily="34" charset="0"/>
              </a:rPr>
              <a:t>hfsa.org/hfweek2026</a:t>
            </a:r>
            <a:r>
              <a:rPr lang="en-US" dirty="0">
                <a:latin typeface="Acumin Pro"/>
                <a:ea typeface="Verdana"/>
                <a:cs typeface="Verdana" panose="020B0604030504040204" pitchFamily="34" charset="0"/>
              </a:rPr>
              <a:t> </a:t>
            </a:r>
          </a:p>
          <a:p>
            <a:r>
              <a:rPr lang="en-US" b="1" dirty="0">
                <a:latin typeface="Acumin Pro" panose="020B0504020202020204" pitchFamily="34" charset="77"/>
                <a:ea typeface="Verdana" panose="020B0604030504040204" pitchFamily="34" charset="0"/>
                <a:cs typeface="Verdana" panose="020B0604030504040204" pitchFamily="34" charset="0"/>
              </a:rPr>
              <a:t>Official Hashtag: </a:t>
            </a:r>
            <a:r>
              <a:rPr lang="en-US" dirty="0">
                <a:latin typeface="Acumin Pro" panose="020B0504020202020204" pitchFamily="34" charset="77"/>
                <a:ea typeface="Verdana" panose="020B0604030504040204" pitchFamily="34" charset="0"/>
                <a:cs typeface="Verdana" panose="020B0604030504040204" pitchFamily="34" charset="0"/>
              </a:rPr>
              <a:t>#HFWeek2026</a:t>
            </a:r>
          </a:p>
          <a:p>
            <a:r>
              <a:rPr lang="en-US" b="1" dirty="0">
                <a:latin typeface="Acumin Pro"/>
                <a:ea typeface="Verdana"/>
                <a:cs typeface="Verdana" panose="020B0604030504040204" pitchFamily="34" charset="0"/>
              </a:rPr>
              <a:t>Instagram: </a:t>
            </a:r>
            <a:r>
              <a:rPr lang="en-US" dirty="0">
                <a:latin typeface="Acumin Pro"/>
                <a:ea typeface="Verdana"/>
                <a:cs typeface="Verdana" panose="020B0604030504040204" pitchFamily="34" charset="0"/>
              </a:rPr>
              <a:t>@heartfailuresociety / </a:t>
            </a:r>
            <a:r>
              <a:rPr lang="en-US" b="1" dirty="0">
                <a:latin typeface="Acumin Pro"/>
                <a:ea typeface="Verdana"/>
                <a:cs typeface="Verdana" panose="020B0604030504040204" pitchFamily="34" charset="0"/>
              </a:rPr>
              <a:t>Facebook: </a:t>
            </a:r>
            <a:r>
              <a:rPr lang="en-US" dirty="0">
                <a:latin typeface="Acumin Pro"/>
                <a:ea typeface="Verdana"/>
                <a:cs typeface="Verdana" panose="020B0604030504040204" pitchFamily="34" charset="0"/>
              </a:rPr>
              <a:t>Heart Failure Society of America – HFSA /</a:t>
            </a:r>
          </a:p>
          <a:p>
            <a:r>
              <a:rPr lang="en-US" b="1" dirty="0">
                <a:latin typeface="Acumin Pro"/>
                <a:ea typeface="Verdana"/>
                <a:cs typeface="Verdana" panose="020B0604030504040204" pitchFamily="34" charset="0"/>
              </a:rPr>
              <a:t>X: </a:t>
            </a:r>
            <a:r>
              <a:rPr lang="en-US" dirty="0">
                <a:latin typeface="Acumin Pro"/>
                <a:ea typeface="Verdana"/>
                <a:cs typeface="Verdana" panose="020B0604030504040204" pitchFamily="34" charset="0"/>
              </a:rPr>
              <a:t>@HFSA / </a:t>
            </a:r>
            <a:r>
              <a:rPr lang="en-US" b="1" dirty="0">
                <a:latin typeface="Acumin Pro"/>
                <a:ea typeface="Verdana"/>
                <a:cs typeface="Verdana" panose="020B0604030504040204" pitchFamily="34" charset="0"/>
              </a:rPr>
              <a:t>LinkedIn: </a:t>
            </a:r>
            <a:r>
              <a:rPr lang="en-US" dirty="0">
                <a:latin typeface="Acumin Pro"/>
                <a:ea typeface="Verdana"/>
                <a:cs typeface="Verdana" panose="020B0604030504040204" pitchFamily="34" charset="0"/>
              </a:rPr>
              <a:t>Heart Failure Society of America / </a:t>
            </a:r>
            <a:r>
              <a:rPr lang="en-US" b="1" dirty="0">
                <a:latin typeface="Acumin Pro"/>
                <a:ea typeface="Verdana"/>
                <a:cs typeface="Verdana" panose="020B0604030504040204" pitchFamily="34" charset="0"/>
              </a:rPr>
              <a:t>Bluesky: </a:t>
            </a:r>
            <a:r>
              <a:rPr lang="en-US" b="1" dirty="0">
                <a:latin typeface="Acumin Pro"/>
                <a:ea typeface="Verdana"/>
                <a:cs typeface="+mn-lt"/>
              </a:rPr>
              <a:t>@</a:t>
            </a:r>
            <a:r>
              <a:rPr lang="en-US" dirty="0">
                <a:latin typeface="Acumin Pro"/>
                <a:ea typeface="Verdana"/>
                <a:cs typeface="+mn-lt"/>
              </a:rPr>
              <a:t>hfsa.bsky.social</a:t>
            </a:r>
            <a:endParaRPr lang="en-US" dirty="0">
              <a:latin typeface="Acumin Pro"/>
              <a:ea typeface="Verdana"/>
              <a:cs typeface="Calibri"/>
            </a:endParaRPr>
          </a:p>
        </p:txBody>
      </p:sp>
      <p:sp>
        <p:nvSpPr>
          <p:cNvPr id="6" name="TextBox 5">
            <a:extLst>
              <a:ext uri="{FF2B5EF4-FFF2-40B4-BE49-F238E27FC236}">
                <a16:creationId xmlns:a16="http://schemas.microsoft.com/office/drawing/2014/main" id="{D1F7EA3C-B30C-CB47-AA33-2420A2C5BA3C}"/>
              </a:ext>
            </a:extLst>
          </p:cNvPr>
          <p:cNvSpPr txBox="1"/>
          <p:nvPr/>
        </p:nvSpPr>
        <p:spPr>
          <a:xfrm>
            <a:off x="496865" y="2739968"/>
            <a:ext cx="11198270" cy="3231654"/>
          </a:xfrm>
          <a:prstGeom prst="rect">
            <a:avLst/>
          </a:prstGeom>
          <a:noFill/>
        </p:spPr>
        <p:txBody>
          <a:bodyPr wrap="square" lIns="91440" tIns="45720" rIns="91440" bIns="45720" rtlCol="0" anchor="t">
            <a:spAutoFit/>
          </a:bodyPr>
          <a:lstStyle/>
          <a:p>
            <a:r>
              <a:rPr lang="en-US" sz="1200" b="1" dirty="0">
                <a:latin typeface="Acumin Pro" panose="020B0504020202020204"/>
                <a:ea typeface="Verdana" panose="020B0604030504040204" pitchFamily="34" charset="0"/>
                <a:cs typeface="Verdana" panose="020B0604030504040204" pitchFamily="34" charset="0"/>
              </a:rPr>
              <a:t>Caption Samples:</a:t>
            </a:r>
          </a:p>
          <a:p>
            <a:endParaRPr lang="en-US" sz="1200" dirty="0">
              <a:latin typeface="Acumin Pro" panose="020B0504020202020204"/>
              <a:ea typeface="Verdana" panose="020B0604030504040204" pitchFamily="34" charset="0"/>
              <a:cs typeface="Verdana" panose="020B0604030504040204" pitchFamily="34" charset="0"/>
            </a:endParaRPr>
          </a:p>
          <a:p>
            <a:r>
              <a:rPr lang="en-US" sz="1200" dirty="0">
                <a:latin typeface="Acumin Pro" panose="020B0504020202020204"/>
                <a:ea typeface="Verdana" panose="020B0604030504040204" pitchFamily="34" charset="0"/>
                <a:cs typeface="Verdana" panose="020B0604030504040204" pitchFamily="34" charset="0"/>
              </a:rPr>
              <a:t>Heart Failure Awareness Week is Feb. 8-14. Show your support for #heartfailure awareness by joining in the week’s activities, all hosted by HFSA. Follow #HFWeek2026 for details!</a:t>
            </a:r>
          </a:p>
          <a:p>
            <a:endParaRPr lang="en-US" sz="1200" dirty="0">
              <a:latin typeface="Acumin Pro" panose="020B0504020202020204"/>
              <a:ea typeface="Verdana" panose="020B0604030504040204" pitchFamily="34" charset="0"/>
              <a:cs typeface="Verdana" panose="020B0604030504040204" pitchFamily="34" charset="0"/>
            </a:endParaRPr>
          </a:p>
          <a:p>
            <a:r>
              <a:rPr lang="en-US" sz="1200" dirty="0">
                <a:latin typeface="Acumin Pro" panose="020B0504020202020204"/>
                <a:ea typeface="Verdana" panose="020B0604030504040204" pitchFamily="34" charset="0"/>
                <a:cs typeface="Verdana" panose="020B0604030504040204" pitchFamily="34" charset="0"/>
              </a:rPr>
              <a:t>Join HFSA and other supporters for #HFWeek2026 Feb. 8-14! By raising awareness about #heartfailure risks, symptoms, and management, we can empower individuals to take proactive steps toward prevention and care. hfsa.org/hfweek2026</a:t>
            </a:r>
          </a:p>
          <a:p>
            <a:endParaRPr lang="en-US" sz="1200" dirty="0">
              <a:latin typeface="Acumin Pro" panose="020B0504020202020204"/>
              <a:ea typeface="Verdana" panose="020B0604030504040204" pitchFamily="34" charset="0"/>
              <a:cs typeface="Verdana" panose="020B0604030504040204" pitchFamily="34" charset="0"/>
            </a:endParaRPr>
          </a:p>
          <a:p>
            <a:r>
              <a:rPr lang="en-US" sz="1200" dirty="0">
                <a:latin typeface="Acumin Pro" panose="020B0504020202020204"/>
                <a:ea typeface="Verdana" panose="020B0604030504040204" pitchFamily="34" charset="0"/>
                <a:cs typeface="Verdana" panose="020B0604030504040204" pitchFamily="34" charset="0"/>
              </a:rPr>
              <a:t>With the number of #heartfailure cases expected to rise in the coming years, now, more than ever, raising awareness is essential for building a stronger, healthier community. Join HFSA Feb. 8-14 during #HFWeek2026 to raise awareness! hfsa.org/hfweek2026</a:t>
            </a:r>
          </a:p>
          <a:p>
            <a:endParaRPr lang="en-US" sz="1200" dirty="0">
              <a:latin typeface="Acumin Pro" panose="020B0504020202020204"/>
              <a:ea typeface="Verdana" panose="020B0604030504040204" pitchFamily="34" charset="0"/>
              <a:cs typeface="Verdana" panose="020B0604030504040204" pitchFamily="34" charset="0"/>
            </a:endParaRPr>
          </a:p>
          <a:p>
            <a:r>
              <a:rPr lang="en-US" sz="1200" dirty="0">
                <a:latin typeface="Acumin Pro" panose="020B0504020202020204"/>
                <a:ea typeface="Verdana" panose="020B0604030504040204" pitchFamily="34" charset="0"/>
                <a:cs typeface="Verdana" panose="020B0604030504040204" pitchFamily="34" charset="0"/>
              </a:rPr>
              <a:t>Heart Failure Awareness Week is the perfect time to connect with other patients and caregivers experiencing the same challenges and milestones as you. We encourage you to share your story this #HFWeek2026 using #MyHFStory2026. </a:t>
            </a:r>
          </a:p>
          <a:p>
            <a:endParaRPr lang="en-US" sz="1200" dirty="0">
              <a:latin typeface="Acumin Pro" panose="020B0504020202020204"/>
              <a:ea typeface="Verdana" panose="020B0604030504040204" pitchFamily="34" charset="0"/>
              <a:cs typeface="Verdana" panose="020B0604030504040204" pitchFamily="34" charset="0"/>
            </a:endParaRPr>
          </a:p>
          <a:p>
            <a:r>
              <a:rPr lang="en-US" sz="1200" dirty="0">
                <a:latin typeface="Acumin Pro" panose="020B0504020202020204"/>
                <a:ea typeface="Verdana" panose="020B0604030504040204" pitchFamily="34" charset="0"/>
              </a:rPr>
              <a:t>Did you know that it’s National Heart Failure Awareness Week? Nearly 7 million Americans over 20 years old have heart failure. Someone you love may be at risk. Learn the facts at hfsa.org/hfweek2026 #HFWeek2026</a:t>
            </a:r>
          </a:p>
          <a:p>
            <a:endParaRPr lang="en-US" sz="1200" dirty="0">
              <a:latin typeface="Acumin Pro" panose="020B0504020202020204"/>
              <a:ea typeface="Verdana" panose="020B0604030504040204" pitchFamily="34" charset="0"/>
            </a:endParaRPr>
          </a:p>
          <a:p>
            <a:r>
              <a:rPr lang="en-US" sz="1200" dirty="0">
                <a:latin typeface="Acumin Pro" panose="020B0504020202020204"/>
                <a:ea typeface="Verdana" panose="020B0604030504040204" pitchFamily="34" charset="0"/>
              </a:rPr>
              <a:t>I’ll be sharing resources and info about #heartfailure all week for Heart Failure Awareness Week! Join me! #HFWeek2026 hfsa.org/hfweek2026</a:t>
            </a:r>
          </a:p>
        </p:txBody>
      </p:sp>
    </p:spTree>
    <p:extLst>
      <p:ext uri="{BB962C8B-B14F-4D97-AF65-F5344CB8AC3E}">
        <p14:creationId xmlns:p14="http://schemas.microsoft.com/office/powerpoint/2010/main" val="352129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FAC107D-DE92-C9D9-1257-48AF24F877A3}"/>
              </a:ext>
            </a:extLst>
          </p:cNvPr>
          <p:cNvPicPr>
            <a:picLocks noChangeAspect="1"/>
          </p:cNvPicPr>
          <p:nvPr/>
        </p:nvPicPr>
        <p:blipFill>
          <a:blip r:embed="rId2"/>
          <a:stretch>
            <a:fillRect/>
          </a:stretch>
        </p:blipFill>
        <p:spPr>
          <a:xfrm>
            <a:off x="8220300" y="1783907"/>
            <a:ext cx="3813066" cy="1992328"/>
          </a:xfrm>
          <a:prstGeom prst="rect">
            <a:avLst/>
          </a:prstGeom>
        </p:spPr>
      </p:pic>
      <p:pic>
        <p:nvPicPr>
          <p:cNvPr id="13" name="Picture 12">
            <a:extLst>
              <a:ext uri="{FF2B5EF4-FFF2-40B4-BE49-F238E27FC236}">
                <a16:creationId xmlns:a16="http://schemas.microsoft.com/office/drawing/2014/main" id="{744EF9AF-433B-DDFC-9CDB-560E925B9041}"/>
              </a:ext>
            </a:extLst>
          </p:cNvPr>
          <p:cNvPicPr>
            <a:picLocks noChangeAspect="1"/>
          </p:cNvPicPr>
          <p:nvPr/>
        </p:nvPicPr>
        <p:blipFill>
          <a:blip r:embed="rId3"/>
          <a:stretch>
            <a:fillRect/>
          </a:stretch>
        </p:blipFill>
        <p:spPr>
          <a:xfrm>
            <a:off x="4176133" y="1783907"/>
            <a:ext cx="3813067" cy="1992328"/>
          </a:xfrm>
          <a:prstGeom prst="rect">
            <a:avLst/>
          </a:prstGeom>
        </p:spPr>
      </p:pic>
      <p:pic>
        <p:nvPicPr>
          <p:cNvPr id="10" name="Picture 9">
            <a:extLst>
              <a:ext uri="{FF2B5EF4-FFF2-40B4-BE49-F238E27FC236}">
                <a16:creationId xmlns:a16="http://schemas.microsoft.com/office/drawing/2014/main" id="{0ABC07C7-60B0-301B-ECAB-4CB4A6F9452A}"/>
              </a:ext>
            </a:extLst>
          </p:cNvPr>
          <p:cNvPicPr>
            <a:picLocks noChangeAspect="1"/>
          </p:cNvPicPr>
          <p:nvPr/>
        </p:nvPicPr>
        <p:blipFill>
          <a:blip r:embed="rId4"/>
          <a:stretch>
            <a:fillRect/>
          </a:stretch>
        </p:blipFill>
        <p:spPr>
          <a:xfrm>
            <a:off x="5959740" y="4020133"/>
            <a:ext cx="3813067" cy="1992328"/>
          </a:xfrm>
          <a:prstGeom prst="rect">
            <a:avLst/>
          </a:prstGeom>
        </p:spPr>
      </p:pic>
      <p:pic>
        <p:nvPicPr>
          <p:cNvPr id="7" name="Picture 6">
            <a:extLst>
              <a:ext uri="{FF2B5EF4-FFF2-40B4-BE49-F238E27FC236}">
                <a16:creationId xmlns:a16="http://schemas.microsoft.com/office/drawing/2014/main" id="{5C7B39F7-7CEE-1059-FC9F-B13FC4C47906}"/>
              </a:ext>
            </a:extLst>
          </p:cNvPr>
          <p:cNvPicPr>
            <a:picLocks noChangeAspect="1"/>
          </p:cNvPicPr>
          <p:nvPr/>
        </p:nvPicPr>
        <p:blipFill>
          <a:blip r:embed="rId5"/>
          <a:stretch>
            <a:fillRect/>
          </a:stretch>
        </p:blipFill>
        <p:spPr>
          <a:xfrm>
            <a:off x="1939378" y="4020133"/>
            <a:ext cx="3798890" cy="1984919"/>
          </a:xfrm>
          <a:prstGeom prst="rect">
            <a:avLst/>
          </a:prstGeom>
        </p:spPr>
      </p:pic>
      <p:pic>
        <p:nvPicPr>
          <p:cNvPr id="4" name="Picture 3">
            <a:extLst>
              <a:ext uri="{FF2B5EF4-FFF2-40B4-BE49-F238E27FC236}">
                <a16:creationId xmlns:a16="http://schemas.microsoft.com/office/drawing/2014/main" id="{4CBD632E-B43D-2F40-8832-3C8CDC2E7B65}"/>
              </a:ext>
            </a:extLst>
          </p:cNvPr>
          <p:cNvPicPr>
            <a:picLocks noChangeAspect="1"/>
          </p:cNvPicPr>
          <p:nvPr/>
        </p:nvPicPr>
        <p:blipFill>
          <a:blip r:embed="rId6"/>
          <a:stretch>
            <a:fillRect/>
          </a:stretch>
        </p:blipFill>
        <p:spPr>
          <a:xfrm>
            <a:off x="0" y="0"/>
            <a:ext cx="12192000" cy="1047750"/>
          </a:xfrm>
          <a:prstGeom prst="rect">
            <a:avLst/>
          </a:prstGeom>
        </p:spPr>
      </p:pic>
      <p:pic>
        <p:nvPicPr>
          <p:cNvPr id="3" name="Picture 2">
            <a:extLst>
              <a:ext uri="{FF2B5EF4-FFF2-40B4-BE49-F238E27FC236}">
                <a16:creationId xmlns:a16="http://schemas.microsoft.com/office/drawing/2014/main" id="{E33AABF0-930D-5B5D-3838-394A67615CE5}"/>
              </a:ext>
            </a:extLst>
          </p:cNvPr>
          <p:cNvPicPr>
            <a:picLocks noChangeAspect="1"/>
          </p:cNvPicPr>
          <p:nvPr/>
        </p:nvPicPr>
        <p:blipFill>
          <a:blip r:embed="rId7"/>
          <a:stretch>
            <a:fillRect/>
          </a:stretch>
        </p:blipFill>
        <p:spPr>
          <a:xfrm>
            <a:off x="146142" y="1787611"/>
            <a:ext cx="3798890" cy="1984920"/>
          </a:xfrm>
          <a:prstGeom prst="rect">
            <a:avLst/>
          </a:prstGeom>
        </p:spPr>
      </p:pic>
    </p:spTree>
    <p:extLst>
      <p:ext uri="{BB962C8B-B14F-4D97-AF65-F5344CB8AC3E}">
        <p14:creationId xmlns:p14="http://schemas.microsoft.com/office/powerpoint/2010/main" val="3701987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7bc3ea-d6d7-481f-8be1-6610b2f3c46f" xsi:nil="true"/>
    <lcf76f155ced4ddcb4097134ff3c332f xmlns="e011ebe1-17fb-4f32-b77d-df0fdb956bf0">
      <Terms xmlns="http://schemas.microsoft.com/office/infopath/2007/PartnerControls"/>
    </lcf76f155ced4ddcb4097134ff3c332f>
    <SharedWithUsers xmlns="e37bc3ea-d6d7-481f-8be1-6610b2f3c46f">
      <UserInfo>
        <DisplayName>Debbie Zeldow</DisplayName>
        <AccountId>1231</AccountId>
        <AccountType/>
      </UserInfo>
      <UserInfo>
        <DisplayName>Laura Poko</DisplayName>
        <AccountId>884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6B913689690E4A98B40AAB08A80432" ma:contentTypeVersion="19" ma:contentTypeDescription="Create a new document." ma:contentTypeScope="" ma:versionID="31d92dffb70496db77aa60b319f7d169">
  <xsd:schema xmlns:xsd="http://www.w3.org/2001/XMLSchema" xmlns:xs="http://www.w3.org/2001/XMLSchema" xmlns:p="http://schemas.microsoft.com/office/2006/metadata/properties" xmlns:ns2="e37bc3ea-d6d7-481f-8be1-6610b2f3c46f" xmlns:ns3="e011ebe1-17fb-4f32-b77d-df0fdb956bf0" targetNamespace="http://schemas.microsoft.com/office/2006/metadata/properties" ma:root="true" ma:fieldsID="2a0b08c5a8415031e67b6162bafe2b6e" ns2:_="" ns3:_="">
    <xsd:import namespace="e37bc3ea-d6d7-481f-8be1-6610b2f3c46f"/>
    <xsd:import namespace="e011ebe1-17fb-4f32-b77d-df0fdb956bf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bc3ea-d6d7-481f-8be1-6610b2f3c4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a53a273-2274-450d-8faf-0aa0803d475b}" ma:internalName="TaxCatchAll" ma:showField="CatchAllData" ma:web="e37bc3ea-d6d7-481f-8be1-6610b2f3c4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11ebe1-17fb-4f32-b77d-df0fdb956bf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2cfdd7-13ab-42b0-85da-d997901199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0604E8-8E8E-4478-B216-0BCD57763A02}">
  <ds:schemaRefs>
    <ds:schemaRef ds:uri="http://schemas.microsoft.com/office/2006/metadata/properties"/>
    <ds:schemaRef ds:uri="http://schemas.microsoft.com/office/infopath/2007/PartnerControls"/>
    <ds:schemaRef ds:uri="e37bc3ea-d6d7-481f-8be1-6610b2f3c46f"/>
    <ds:schemaRef ds:uri="e011ebe1-17fb-4f32-b77d-df0fdb956bf0"/>
  </ds:schemaRefs>
</ds:datastoreItem>
</file>

<file path=customXml/itemProps2.xml><?xml version="1.0" encoding="utf-8"?>
<ds:datastoreItem xmlns:ds="http://schemas.openxmlformats.org/officeDocument/2006/customXml" ds:itemID="{6F985CC7-9EB1-4067-B0F9-84C7AE0B9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bc3ea-d6d7-481f-8be1-6610b2f3c46f"/>
    <ds:schemaRef ds:uri="e011ebe1-17fb-4f32-b77d-df0fdb956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52ACB-219B-4B3B-A5B5-6E15A73013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3374</TotalTime>
  <Words>277</Words>
  <Application>Microsoft Office PowerPoint</Application>
  <PresentationFormat>Widescreen</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nye</dc:creator>
  <cp:lastModifiedBy>Aly Altonen</cp:lastModifiedBy>
  <cp:revision>56</cp:revision>
  <dcterms:created xsi:type="dcterms:W3CDTF">2021-12-16T16:41:21Z</dcterms:created>
  <dcterms:modified xsi:type="dcterms:W3CDTF">2026-02-02T19:31:25Z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0x010100386B913689690E4A98B40AAB08A80432</vt:lpwstr>
  </property>
  <property fmtid="{D5CDD505-2E9C-101B-9397-08002B2CF9AE}" pid="3" name="MediaServiceImageTags">
    <vt:lpwstr/>
  </property>
</Properties>
</file>